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321" r:id="rId4"/>
    <p:sldId id="323" r:id="rId5"/>
    <p:sldId id="322" r:id="rId6"/>
    <p:sldId id="324" r:id="rId7"/>
    <p:sldId id="265" r:id="rId8"/>
    <p:sldId id="264" r:id="rId9"/>
    <p:sldId id="263" r:id="rId10"/>
    <p:sldId id="261" r:id="rId11"/>
    <p:sldId id="266" r:id="rId12"/>
    <p:sldId id="325" r:id="rId13"/>
    <p:sldId id="269" r:id="rId14"/>
    <p:sldId id="262" r:id="rId15"/>
    <p:sldId id="267" r:id="rId16"/>
    <p:sldId id="270" r:id="rId17"/>
    <p:sldId id="271" r:id="rId18"/>
    <p:sldId id="326" r:id="rId19"/>
    <p:sldId id="273" r:id="rId20"/>
    <p:sldId id="272" r:id="rId21"/>
    <p:sldId id="275" r:id="rId22"/>
    <p:sldId id="306" r:id="rId23"/>
    <p:sldId id="307" r:id="rId24"/>
    <p:sldId id="305" r:id="rId25"/>
    <p:sldId id="314" r:id="rId26"/>
    <p:sldId id="315" r:id="rId27"/>
    <p:sldId id="274" r:id="rId28"/>
    <p:sldId id="316" r:id="rId29"/>
    <p:sldId id="317" r:id="rId30"/>
    <p:sldId id="318" r:id="rId31"/>
    <p:sldId id="331" r:id="rId32"/>
    <p:sldId id="330" r:id="rId33"/>
    <p:sldId id="319" r:id="rId34"/>
    <p:sldId id="329" r:id="rId35"/>
    <p:sldId id="327" r:id="rId36"/>
    <p:sldId id="332" r:id="rId37"/>
    <p:sldId id="320" r:id="rId38"/>
    <p:sldId id="328" r:id="rId39"/>
    <p:sldId id="334" r:id="rId40"/>
    <p:sldId id="335" r:id="rId41"/>
    <p:sldId id="333" r:id="rId4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B0A03-2ED6-491A-81AE-6CBE2470D179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E4AC2-CB31-4801-A9B3-82B882FA6E5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6790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6D65D8E-BDFA-4C90-AFE2-D9CD42B3F0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EC6DA33-550D-4874-B501-125FB6C637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1BAB55F-386E-4CD3-972C-8400AACFE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BCC2599-6D55-4EB8-AB81-AA2A1D363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2AF73F5-93A1-4506-95E2-3E5F40BC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9442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CA44D7-2065-42DF-96A1-BAC75980D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89E6C18-84B4-42DE-A57B-EA860F5FA3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1DCF98A-ABEC-4013-A49F-836560CA8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7FE3DEC-3AEC-4EFC-A295-8E51827A3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11933B5-DA63-49AB-8D2F-74BF32D30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86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9F68361-97A1-4B06-AB21-0CFD045664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72114A5-83AF-4BCE-BB6E-36EA11B9E4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A981282-7430-44AE-A53D-E59B063E5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98B51F7-CC6D-4112-BA7F-4913A01D2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A1AF7E6-F6AA-4246-903F-0739358BD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253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83036B-B7FA-47E1-9904-DAEC1367C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3133C96-4DFC-4290-8179-8A4859424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5998EFA-663E-4CBC-B141-B217039BA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37CC3AD-0371-4BD1-B5A7-5586D153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E17CFC4-AE2E-47F0-A0D3-CFF6E251A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1431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BDC00C1-192D-48A0-A571-6BFCFDBCC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BF0C121-EBA2-4D4F-8AA9-CB2D1808D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88C05AC-F379-47BA-B664-E5E7BB35F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68C64C1-A224-4B4E-8ECB-57D1E1BEB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4F383D5-1610-4CA0-85AC-5C65451FB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3914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8949C92-2CF3-4D7C-85BF-D757BA4F9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34CA70A-7427-43D6-AF93-72733ADE8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22439CD-5B0E-44C4-8160-59CCB4658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46F5126-8A1F-4ECE-8029-C2CC9796E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AB75379-168E-40A7-A7F1-BA2A97157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96BAB16-DF28-4189-B19A-D343821FF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2490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F3A24A-499E-48A7-8D54-40763FCDB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03C1CD6-BBE0-45FD-8A22-3E0A40748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10F7547-8629-459B-82EE-1F33F9DA8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C2C551E-0CF6-4031-A6C8-75536BA3AA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283ADEFE-C256-4C35-BE3A-F841E036FD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BCB7BE6-1AF6-463E-96A8-6EFD5ABAD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52E087F-4294-4A2A-858C-B8F165829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B6C0BF23-157E-4DFF-8C65-C3A2D3E75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417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39A803D-453D-4802-98B9-45E00B3DA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049564D-914E-4647-BF70-E04D3C85A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4C43AB1-C667-4B2B-8EBD-6381DBAE2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D074111-39B7-470D-BA21-232658535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9115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6C585D53-4434-4F3E-B521-B72E6EDFE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810FED65-5622-4AD1-AE77-FF24CDB7E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5E75E3-C821-4D6C-8327-4A96D3EAE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3043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552B75-7528-4944-97F0-F7446DC2E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F612E9C-B920-42D1-A546-540A4CD1B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810FCD3-92B4-4060-8F59-C54495E9B1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E92FE59-A816-4E9A-A3D6-BEBF46CF2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4764550-8999-42A3-9FAA-039A29B4A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D363009-26BA-435F-8C63-9D4770E82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3741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D0246F-5B83-43A6-8FC1-A72217AF6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44D7829-02AC-4591-9E57-C2621269E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73ABB39-E879-42A6-946F-A09572E9D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FD2C6D3-703A-4F99-AC43-EEB69AFE0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693CEE0-C187-4BBD-B9D1-4DA3635DA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96E4C4C-71B0-4997-B430-63128D514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834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7C1F162-6E3C-4780-BEDE-77AEDA606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2597BD4-B75C-4462-8361-F72A4F153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40363FE-BBDB-463B-BD76-8927BCA67E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E4BC8-E076-4C8D-A918-3E395FE33998}" type="datetimeFigureOut">
              <a:rPr lang="ko-KR" altLang="en-US" smtClean="0"/>
              <a:t>2023-05-22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E77121-8CFF-4E67-A12B-681C345F9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305D4F4-9DF6-4CE3-A15B-633A9AAD9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90748-F5C1-47B5-8F7F-9DD72EDAD60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803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ky.edu/nursing/sites/www.uky.edu.nursing/files/Post-Grad%20Cert%20-%20FNP%20sample%20plan%20of%20study%2007-2020.pd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uralhealthinfo.org/topics/critical-access-hospitals#:~:text=Conditions%20of%20Participation.-,What%20are%20the%20location%20requirements%20for%20CAH%20status%3F,terrain%20or%20only%20secondary%20roads.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ursingworld.org/practice-policy/workforce/what-is-nursing/aprn/#:~:text=APRNs%20are%20nurses%20who%20have,health%20to%20birthing%20to%20anesthesia.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s.gov/oes/current/oes291171.htm#nat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s.gov/oes/current/oes291171.htm#na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aignforaction.org/resource/state-practice-environment-nurse-practitioner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F9EA7C-2728-458D-A168-1DECBC5415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4487" y="1847919"/>
            <a:ext cx="9144000" cy="2048220"/>
          </a:xfrm>
        </p:spPr>
        <p:txBody>
          <a:bodyPr/>
          <a:lstStyle/>
          <a:p>
            <a:r>
              <a:rPr lang="ko-KR" altLang="en-US" dirty="0"/>
              <a:t>농촌간호사의 역량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DFE9CC5E-258B-4FED-A891-D748C430E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1330"/>
            <a:ext cx="9144000" cy="1105654"/>
          </a:xfrm>
        </p:spPr>
        <p:txBody>
          <a:bodyPr>
            <a:normAutofit/>
          </a:bodyPr>
          <a:lstStyle/>
          <a:p>
            <a:r>
              <a:rPr lang="en-US" altLang="ko-KR" dirty="0"/>
              <a:t>2023</a:t>
            </a:r>
            <a:r>
              <a:rPr lang="ko-KR" altLang="en-US" dirty="0"/>
              <a:t>년 </a:t>
            </a:r>
            <a:r>
              <a:rPr lang="en-US" altLang="ko-KR" dirty="0"/>
              <a:t>5</a:t>
            </a:r>
            <a:r>
              <a:rPr lang="ko-KR" altLang="en-US" dirty="0"/>
              <a:t>월 </a:t>
            </a:r>
            <a:r>
              <a:rPr lang="en-US" altLang="ko-KR" dirty="0"/>
              <a:t>22</a:t>
            </a:r>
            <a:r>
              <a:rPr lang="ko-KR" altLang="en-US" dirty="0"/>
              <a:t>일 월요일 오후 </a:t>
            </a:r>
            <a:r>
              <a:rPr lang="en-US" altLang="ko-KR" dirty="0"/>
              <a:t>8</a:t>
            </a:r>
            <a:r>
              <a:rPr lang="ko-KR" altLang="en-US" dirty="0"/>
              <a:t>시</a:t>
            </a:r>
            <a:endParaRPr lang="en-US" altLang="ko-KR" dirty="0"/>
          </a:p>
          <a:p>
            <a:r>
              <a:rPr lang="ko-KR" altLang="en-US" dirty="0"/>
              <a:t>발제자</a:t>
            </a:r>
            <a:r>
              <a:rPr lang="en-US" altLang="ko-KR" dirty="0"/>
              <a:t>: </a:t>
            </a:r>
            <a:r>
              <a:rPr lang="ko-KR" altLang="en-US" dirty="0"/>
              <a:t>이경희</a:t>
            </a:r>
            <a:r>
              <a:rPr lang="en-US" altLang="ko-KR" dirty="0"/>
              <a:t>(seolfor@gmail.com)</a:t>
            </a:r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E16866-A73C-4FEB-9369-4F3BEFD5E82E}"/>
              </a:ext>
            </a:extLst>
          </p:cNvPr>
          <p:cNvSpPr txBox="1"/>
          <p:nvPr/>
        </p:nvSpPr>
        <p:spPr>
          <a:xfrm>
            <a:off x="680342" y="1071016"/>
            <a:ext cx="559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『</a:t>
            </a:r>
            <a:r>
              <a:rPr lang="ko-KR" altLang="en-US" dirty="0"/>
              <a:t>농촌간호 </a:t>
            </a:r>
            <a:r>
              <a:rPr lang="en-US" altLang="ko-KR" dirty="0"/>
              <a:t>: </a:t>
            </a:r>
            <a:r>
              <a:rPr lang="ko-KR" altLang="en-US" dirty="0"/>
              <a:t>개념</a:t>
            </a:r>
            <a:r>
              <a:rPr lang="en-US" altLang="ko-KR" dirty="0"/>
              <a:t>, </a:t>
            </a:r>
            <a:r>
              <a:rPr lang="ko-KR" altLang="en-US" dirty="0"/>
              <a:t>이론</a:t>
            </a:r>
            <a:r>
              <a:rPr lang="en-US" altLang="ko-KR" dirty="0"/>
              <a:t>, </a:t>
            </a:r>
            <a:r>
              <a:rPr lang="ko-KR" altLang="en-US" dirty="0"/>
              <a:t>그리고 실무</a:t>
            </a:r>
            <a:r>
              <a:rPr lang="en-US" altLang="ko-KR" dirty="0"/>
              <a:t>』 </a:t>
            </a:r>
            <a:r>
              <a:rPr lang="ko-KR" altLang="en-US" dirty="0"/>
              <a:t>세미나</a:t>
            </a:r>
            <a:r>
              <a:rPr lang="en-US" altLang="ko-KR" dirty="0"/>
              <a:t> - 3</a:t>
            </a:r>
            <a:r>
              <a:rPr lang="ko-KR" altLang="en-US" dirty="0" err="1"/>
              <a:t>회차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10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675DEF-5C44-44F0-ABFD-AE5DA3E89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244" y="252752"/>
            <a:ext cx="8600660" cy="666958"/>
          </a:xfrm>
        </p:spPr>
        <p:txBody>
          <a:bodyPr>
            <a:normAutofit/>
          </a:bodyPr>
          <a:lstStyle/>
          <a:p>
            <a:r>
              <a:rPr lang="en-US" altLang="ko-KR" sz="3000" b="1" dirty="0">
                <a:solidFill>
                  <a:schemeClr val="bg1">
                    <a:lumMod val="75000"/>
                  </a:schemeClr>
                </a:solidFill>
              </a:rPr>
              <a:t>Primary Care Providers(PCPs) in Rural Area</a:t>
            </a:r>
            <a:endParaRPr lang="ko-KR" altLang="en-US" sz="30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B5D1FB7-D226-4CF1-BF21-AD09436DB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287" y="1657278"/>
            <a:ext cx="11012556" cy="435389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sz="2400" b="1" dirty="0"/>
              <a:t>일차의료 의사</a:t>
            </a:r>
            <a:r>
              <a:rPr lang="en-US" altLang="ko-KR" sz="2400" b="1" baseline="30000" dirty="0"/>
              <a:t>primary care physicians</a:t>
            </a:r>
          </a:p>
          <a:p>
            <a:r>
              <a:rPr lang="ko-KR" altLang="en-US" sz="2400" dirty="0"/>
              <a:t>메디케어에서 </a:t>
            </a:r>
            <a:r>
              <a:rPr lang="en-US" altLang="ko-KR" sz="2400" dirty="0"/>
              <a:t>GME(</a:t>
            </a:r>
            <a:r>
              <a:rPr lang="ko-KR" altLang="en-US" sz="2400" dirty="0"/>
              <a:t>의사교육수련</a:t>
            </a:r>
            <a:r>
              <a:rPr lang="en-US" altLang="ko-KR" sz="2400" dirty="0"/>
              <a:t>) </a:t>
            </a:r>
            <a:r>
              <a:rPr lang="ko-KR" altLang="en-US" sz="2400" dirty="0"/>
              <a:t>프로그램을 통해 의사 수련비용을 지원</a:t>
            </a:r>
            <a:endParaRPr lang="en-US" altLang="ko-KR" sz="2400" dirty="0"/>
          </a:p>
          <a:p>
            <a:r>
              <a:rPr lang="ko-KR" altLang="en-US" sz="2400" dirty="0"/>
              <a:t>메디케어 처방약</a:t>
            </a:r>
            <a:r>
              <a:rPr lang="en-US" altLang="ko-KR" sz="2400" dirty="0"/>
              <a:t>, </a:t>
            </a:r>
            <a:r>
              <a:rPr lang="ko-KR" altLang="en-US" sz="2400" dirty="0"/>
              <a:t>개선 및 현대화법을 통해 유휴 수련의 재배치 노력</a:t>
            </a:r>
            <a:endParaRPr lang="en-US" altLang="ko-KR" sz="2400" dirty="0"/>
          </a:p>
          <a:p>
            <a:r>
              <a:rPr lang="ko-KR" altLang="en-US" sz="2400" dirty="0"/>
              <a:t>전체의사의 </a:t>
            </a:r>
            <a:r>
              <a:rPr lang="en-US" altLang="ko-KR" sz="2400" dirty="0"/>
              <a:t>33%</a:t>
            </a:r>
            <a:r>
              <a:rPr lang="ko-KR" altLang="en-US" sz="2400" dirty="0"/>
              <a:t>만이 일차의료</a:t>
            </a:r>
            <a:r>
              <a:rPr lang="en-US" altLang="ko-KR" sz="2400" dirty="0"/>
              <a:t>(</a:t>
            </a:r>
            <a:r>
              <a:rPr lang="ko-KR" altLang="en-US" sz="2400" dirty="0"/>
              <a:t>가정의학과</a:t>
            </a:r>
            <a:r>
              <a:rPr lang="en-US" altLang="ko-KR" sz="2400" dirty="0"/>
              <a:t>, </a:t>
            </a:r>
            <a:r>
              <a:rPr lang="ko-KR" altLang="en-US" sz="2400" dirty="0"/>
              <a:t>노인의학과</a:t>
            </a:r>
            <a:r>
              <a:rPr lang="en-US" altLang="ko-KR" sz="2400" dirty="0"/>
              <a:t>, </a:t>
            </a:r>
            <a:r>
              <a:rPr lang="ko-KR" altLang="en-US" sz="2400" dirty="0"/>
              <a:t>내과</a:t>
            </a:r>
            <a:r>
              <a:rPr lang="en-US" altLang="ko-KR" sz="2400" dirty="0"/>
              <a:t>, </a:t>
            </a:r>
            <a:r>
              <a:rPr lang="ko-KR" altLang="en-US" sz="2400" dirty="0"/>
              <a:t>소아과</a:t>
            </a:r>
            <a:r>
              <a:rPr lang="en-US" altLang="ko-KR" sz="2400" dirty="0"/>
              <a:t>, </a:t>
            </a:r>
            <a:r>
              <a:rPr lang="ko-KR" altLang="en-US" sz="2400" dirty="0"/>
              <a:t>일반의</a:t>
            </a:r>
            <a:r>
              <a:rPr lang="en-US" altLang="ko-KR" sz="2400" dirty="0"/>
              <a:t>)</a:t>
            </a:r>
            <a:r>
              <a:rPr lang="ko-KR" altLang="en-US" sz="2400" dirty="0"/>
              <a:t>에 종사</a:t>
            </a:r>
            <a:r>
              <a:rPr lang="en-US" altLang="ko-KR" sz="2400" dirty="0"/>
              <a:t>, </a:t>
            </a:r>
            <a:r>
              <a:rPr lang="ko-KR" altLang="en-US" sz="2400" dirty="0"/>
              <a:t>그 중 </a:t>
            </a:r>
            <a:r>
              <a:rPr lang="en-US" altLang="ko-KR" sz="2400" dirty="0"/>
              <a:t>11%</a:t>
            </a:r>
            <a:r>
              <a:rPr lang="ko-KR" altLang="en-US" sz="2400" dirty="0"/>
              <a:t>만이 농촌지역에서 진료</a:t>
            </a:r>
            <a:endParaRPr lang="en-US" altLang="ko-KR" sz="2400" dirty="0"/>
          </a:p>
          <a:p>
            <a:pPr marL="457200" indent="-457200">
              <a:buFont typeface="+mj-lt"/>
              <a:buAutoNum type="arabicPeriod" startAt="2"/>
            </a:pPr>
            <a:r>
              <a:rPr lang="ko-KR" altLang="en-US" sz="2400" b="1" dirty="0"/>
              <a:t>전문간호사</a:t>
            </a:r>
            <a:r>
              <a:rPr lang="en-US" altLang="ko-KR" sz="2400" b="1" baseline="30000" dirty="0"/>
              <a:t>Nurse Practitioners</a:t>
            </a:r>
          </a:p>
          <a:p>
            <a:r>
              <a:rPr lang="ko-KR" altLang="en-US" sz="2400" dirty="0"/>
              <a:t>전문간호사의</a:t>
            </a:r>
            <a:r>
              <a:rPr lang="en-US" altLang="ko-KR" sz="2400" dirty="0"/>
              <a:t> 60%</a:t>
            </a:r>
            <a:r>
              <a:rPr lang="ko-KR" altLang="en-US" sz="2400" dirty="0"/>
              <a:t>가 일차의료 영역에서 활동</a:t>
            </a:r>
            <a:endParaRPr lang="en-US" altLang="ko-KR" sz="2400" dirty="0"/>
          </a:p>
          <a:p>
            <a:r>
              <a:rPr lang="ko-KR" altLang="en-US" sz="2400" dirty="0"/>
              <a:t>전체 전문간호사의 약 </a:t>
            </a:r>
            <a:r>
              <a:rPr lang="en-US" altLang="ko-KR" sz="2400" dirty="0"/>
              <a:t>15%</a:t>
            </a:r>
            <a:r>
              <a:rPr lang="ko-KR" altLang="en-US" sz="2400" dirty="0"/>
              <a:t>가 농촌지역에서 활동</a:t>
            </a:r>
            <a:r>
              <a:rPr lang="en-US" altLang="ko-KR" sz="2400" dirty="0"/>
              <a:t>. </a:t>
            </a:r>
            <a:r>
              <a:rPr lang="en-US" altLang="ko-KR" sz="2400" b="1" dirty="0"/>
              <a:t>FNP</a:t>
            </a:r>
            <a:r>
              <a:rPr lang="ko-KR" altLang="en-US" sz="2400" b="1" dirty="0"/>
              <a:t>가 대표적</a:t>
            </a:r>
            <a:r>
              <a:rPr lang="en-US" altLang="ko-KR" sz="2400" dirty="0"/>
              <a:t>.</a:t>
            </a:r>
          </a:p>
          <a:p>
            <a:r>
              <a:rPr lang="ko-KR" altLang="en-US" sz="2400" dirty="0"/>
              <a:t>농촌전문간호사 분포수준 </a:t>
            </a:r>
            <a:r>
              <a:rPr lang="ko-KR" altLang="en-US" sz="2400" u="sng" dirty="0"/>
              <a:t>인구 십만 명 당 </a:t>
            </a:r>
            <a:r>
              <a:rPr lang="en-US" altLang="ko-KR" sz="2400" u="sng" dirty="0"/>
              <a:t>21.8</a:t>
            </a:r>
            <a:r>
              <a:rPr lang="ko-KR" altLang="en-US" sz="2400" u="sng" dirty="0"/>
              <a:t>명</a:t>
            </a:r>
            <a:endParaRPr lang="en-US" altLang="ko-KR" sz="2400" dirty="0"/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7F327D0A-51A9-476C-A4DE-3D93DFDE68A1}"/>
              </a:ext>
            </a:extLst>
          </p:cNvPr>
          <p:cNvSpPr txBox="1">
            <a:spLocks/>
          </p:cNvSpPr>
          <p:nvPr/>
        </p:nvSpPr>
        <p:spPr>
          <a:xfrm>
            <a:off x="606287" y="719406"/>
            <a:ext cx="10747513" cy="6669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000" b="1" dirty="0"/>
              <a:t>농촌지역의 일차의료 제공자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F637EF-4D51-4981-87F4-1B233278B7D5}"/>
              </a:ext>
            </a:extLst>
          </p:cNvPr>
          <p:cNvSpPr txBox="1"/>
          <p:nvPr/>
        </p:nvSpPr>
        <p:spPr>
          <a:xfrm>
            <a:off x="1152939" y="6282083"/>
            <a:ext cx="95216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dirty="0">
                <a:solidFill>
                  <a:schemeClr val="accent3">
                    <a:lumMod val="75000"/>
                  </a:schemeClr>
                </a:solidFill>
              </a:rPr>
              <a:t>11</a:t>
            </a:r>
            <a:r>
              <a:rPr lang="ko-KR" altLang="en-US" sz="15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5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500" dirty="0">
                <a:solidFill>
                  <a:schemeClr val="accent3">
                    <a:lumMod val="75000"/>
                  </a:schemeClr>
                </a:solidFill>
              </a:rPr>
              <a:t>농촌 보건의료제공자로서의 전문간호사</a:t>
            </a:r>
          </a:p>
        </p:txBody>
      </p:sp>
    </p:spTree>
    <p:extLst>
      <p:ext uri="{BB962C8B-B14F-4D97-AF65-F5344CB8AC3E}">
        <p14:creationId xmlns:p14="http://schemas.microsoft.com/office/powerpoint/2010/main" val="2612932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675DEF-5C44-44F0-ABFD-AE5DA3E89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9244" y="252752"/>
            <a:ext cx="8600660" cy="666958"/>
          </a:xfrm>
        </p:spPr>
        <p:txBody>
          <a:bodyPr>
            <a:normAutofit fontScale="90000"/>
          </a:bodyPr>
          <a:lstStyle/>
          <a:p>
            <a:r>
              <a:rPr lang="en-US" altLang="ko-KR" sz="3000" b="1" dirty="0">
                <a:solidFill>
                  <a:schemeClr val="bg1">
                    <a:lumMod val="75000"/>
                  </a:schemeClr>
                </a:solidFill>
              </a:rPr>
              <a:t>Family Nurse Practitioners(FNPs) in Rural Area</a:t>
            </a:r>
            <a:endParaRPr lang="ko-KR" altLang="en-US" sz="30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B5D1FB7-D226-4CF1-BF21-AD09436DB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287" y="1928191"/>
            <a:ext cx="11012556" cy="4353890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농촌지역에서 활동하는 의사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일반의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포함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수가 줄어드는 반면 전문간호사의 수는 꾸준히 증가하고 있음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전문간호사는 농촌지역에서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더 많이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더 오래 일하고 하루 평균 더 많은 환자를 보고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더 많은 처치를 수행하고 있으며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도시지역에 비해 의뢰건수는 적음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장기요양시설 뿐만 아니라 </a:t>
            </a:r>
            <a:r>
              <a:rPr lang="en-US" altLang="ko-KR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CAHs</a:t>
            </a:r>
            <a:r>
              <a:rPr lang="en-US" altLang="ko-KR" sz="2400" baseline="300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Critical</a:t>
            </a:r>
            <a:r>
              <a:rPr lang="ko-KR" altLang="en-US" sz="24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4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Access</a:t>
            </a:r>
            <a:r>
              <a:rPr lang="ko-KR" altLang="en-US" sz="24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400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Hospitals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또는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소규모 농촌병원에서는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NP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 환자의 입원 권한도 가지고 있음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동일한 서비스에 대하여 의사 진료비의 약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85%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정도 보험에서 급여됨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id="{7F327D0A-51A9-476C-A4DE-3D93DFDE68A1}"/>
              </a:ext>
            </a:extLst>
          </p:cNvPr>
          <p:cNvSpPr txBox="1">
            <a:spLocks/>
          </p:cNvSpPr>
          <p:nvPr/>
        </p:nvSpPr>
        <p:spPr>
          <a:xfrm>
            <a:off x="606287" y="719406"/>
            <a:ext cx="10747513" cy="6669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000" b="1" dirty="0"/>
              <a:t>농촌지역의 전문간호사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F637EF-4D51-4981-87F4-1B233278B7D5}"/>
              </a:ext>
            </a:extLst>
          </p:cNvPr>
          <p:cNvSpPr txBox="1"/>
          <p:nvPr/>
        </p:nvSpPr>
        <p:spPr>
          <a:xfrm>
            <a:off x="1152939" y="6282083"/>
            <a:ext cx="95216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dirty="0">
                <a:solidFill>
                  <a:schemeClr val="accent3">
                    <a:lumMod val="75000"/>
                  </a:schemeClr>
                </a:solidFill>
              </a:rPr>
              <a:t>11</a:t>
            </a:r>
            <a:r>
              <a:rPr lang="ko-KR" altLang="en-US" sz="15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5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500" dirty="0">
                <a:solidFill>
                  <a:schemeClr val="accent3">
                    <a:lumMod val="75000"/>
                  </a:schemeClr>
                </a:solidFill>
              </a:rPr>
              <a:t>농촌 보건의료제공자로서의 전문간호사</a:t>
            </a:r>
          </a:p>
        </p:txBody>
      </p:sp>
    </p:spTree>
    <p:extLst>
      <p:ext uri="{BB962C8B-B14F-4D97-AF65-F5344CB8AC3E}">
        <p14:creationId xmlns:p14="http://schemas.microsoft.com/office/powerpoint/2010/main" val="223705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FAC7166E-4C4D-439E-887A-0160A1DD1B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825" y="119963"/>
            <a:ext cx="5188097" cy="670163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AE8DFB-A2C1-4D60-92BA-CD7CC26BD7B5}"/>
              </a:ext>
            </a:extLst>
          </p:cNvPr>
          <p:cNvSpPr txBox="1"/>
          <p:nvPr/>
        </p:nvSpPr>
        <p:spPr>
          <a:xfrm>
            <a:off x="9210260" y="5565912"/>
            <a:ext cx="32202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*source:</a:t>
            </a:r>
            <a:r>
              <a:rPr lang="ko-KR" altLang="en-US" dirty="0"/>
              <a:t> </a:t>
            </a:r>
            <a:r>
              <a:rPr lang="en-US" altLang="ko-KR" dirty="0">
                <a:hlinkClick r:id="rId3"/>
              </a:rPr>
              <a:t>Post-Grad Cert - FNP sample plan of study 07-2020.pdf (uky.edu)</a:t>
            </a:r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8DFF83-FF64-496E-81E2-FF30CDFB5759}"/>
              </a:ext>
            </a:extLst>
          </p:cNvPr>
          <p:cNvSpPr txBox="1"/>
          <p:nvPr/>
        </p:nvSpPr>
        <p:spPr>
          <a:xfrm>
            <a:off x="337930" y="377686"/>
            <a:ext cx="28326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Curriculum for FNP in University of Kentucky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07713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441AE96-70ED-4481-85EB-E77CEEBD3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225977"/>
            <a:ext cx="10515600" cy="668544"/>
          </a:xfrm>
        </p:spPr>
        <p:txBody>
          <a:bodyPr>
            <a:normAutofit fontScale="90000"/>
          </a:bodyPr>
          <a:lstStyle/>
          <a:p>
            <a:r>
              <a:rPr lang="en-US" altLang="ko-KR" dirty="0" err="1"/>
              <a:t>CAHs</a:t>
            </a:r>
            <a:r>
              <a:rPr lang="en-US" altLang="ko-KR" baseline="30000" dirty="0" err="1">
                <a:solidFill>
                  <a:schemeClr val="bg1">
                    <a:lumMod val="65000"/>
                  </a:schemeClr>
                </a:solidFill>
              </a:rPr>
              <a:t>Critical</a:t>
            </a:r>
            <a:r>
              <a:rPr lang="en-US" altLang="ko-KR" baseline="30000" dirty="0">
                <a:solidFill>
                  <a:schemeClr val="bg1">
                    <a:lumMod val="65000"/>
                  </a:schemeClr>
                </a:solidFill>
              </a:rPr>
              <a:t> Access Hospitals </a:t>
            </a:r>
            <a:endParaRPr lang="ko-KR" altLang="en-US" baseline="30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2612B2E-70C8-4D92-8DDE-029D21378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635" y="914400"/>
            <a:ext cx="11247782" cy="5737501"/>
          </a:xfrm>
        </p:spPr>
        <p:txBody>
          <a:bodyPr>
            <a:noAutofit/>
          </a:bodyPr>
          <a:lstStyle/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의료취약지역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위치한 소규모 병원을 지정하여 병원서비스 접근성 확보를 위해 진료비용 지원하는 프로그램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1990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년대 농촌지역의 병원 </a:t>
            </a:r>
            <a:r>
              <a:rPr lang="ko-KR" altLang="en-US" sz="22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폐업률이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증가함에 따라 농촌지역 주민의 의료서비스의 접근성 저하에 대한 우려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1997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년에 제정된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BBA(Balanced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Budget Act)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State Medicare Rural Hospital Flexibility Programs(Flex Program)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대한 내용이 포함되어 있었고 이 프로그램을 통해 메디케어 환자를 받는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CAH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를 선정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재정적인 생존능력을 향상시킴으로써 농어촌지역에서의 의료 접근성을 보장하기 위해 실시됨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200" dirty="0"/>
              <a:t>입원 및 외래환자에게 제공한 서비스에 대한 허가 비용</a:t>
            </a:r>
            <a:r>
              <a:rPr lang="en-US" altLang="ko-KR" sz="2200" dirty="0"/>
              <a:t>(allowable cost)</a:t>
            </a:r>
            <a:r>
              <a:rPr lang="ko-KR" altLang="en-US" sz="2200" dirty="0"/>
              <a:t>의 </a:t>
            </a:r>
            <a:r>
              <a:rPr lang="en-US" altLang="ko-KR" sz="2200" dirty="0"/>
              <a:t>101%</a:t>
            </a:r>
            <a:r>
              <a:rPr lang="ko-KR" altLang="en-US" sz="2200" dirty="0"/>
              <a:t>를 </a:t>
            </a:r>
            <a:r>
              <a:rPr lang="ko-KR" altLang="en-US" sz="2200" dirty="0" err="1"/>
              <a:t>지불받음</a:t>
            </a:r>
            <a:r>
              <a:rPr lang="en-US" altLang="ko-KR" sz="2200" dirty="0"/>
              <a:t>(</a:t>
            </a:r>
            <a:r>
              <a:rPr lang="en-US" altLang="ko-KR" sz="2200" dirty="0" err="1"/>
              <a:t>MedPAC</a:t>
            </a:r>
            <a:r>
              <a:rPr lang="en-US" altLang="ko-KR" sz="2200" dirty="0"/>
              <a:t>, 2012).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지정요건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</a:p>
          <a:p>
            <a:pPr lvl="1"/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25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 이하의 입원 병상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연평균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96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시간 이하 재원기간 유지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24/7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응급의료 제공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lvl="1"/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타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CAH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 최소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35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마일 이상 떨어진 곳에 위치해 있어야 함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CAHs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NP: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의사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2:1, NP:PA 5:1,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전문간호사를 고용함으로써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CAH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에서는 최대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28%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비용절감 효과 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5BA191-0A32-42F0-B9A5-037D192E52C5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11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 보건의료제공자로서의 전문간호사</a:t>
            </a:r>
          </a:p>
        </p:txBody>
      </p:sp>
    </p:spTree>
    <p:extLst>
      <p:ext uri="{BB962C8B-B14F-4D97-AF65-F5344CB8AC3E}">
        <p14:creationId xmlns:p14="http://schemas.microsoft.com/office/powerpoint/2010/main" val="3455906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675DEF-5C44-44F0-ABFD-AE5DA3E89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Critical Access Hospital (CAH) in US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B5D1FB7-D226-4CF1-BF21-AD09436DB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solidFill>
                  <a:schemeClr val="bg1">
                    <a:lumMod val="65000"/>
                  </a:schemeClr>
                </a:solidFill>
                <a:latin typeface="Bahnschrift" panose="020B0502040204020203" pitchFamily="34" charset="0"/>
              </a:rPr>
              <a:t>A critical access hospital (CAH) is a </a:t>
            </a:r>
            <a:r>
              <a:rPr lang="en-US" altLang="ko-KR" sz="2400" dirty="0">
                <a:latin typeface="Bahnschrift" panose="020B0502040204020203" pitchFamily="34" charset="0"/>
              </a:rPr>
              <a:t>medical center </a:t>
            </a:r>
            <a:r>
              <a:rPr lang="en-US" altLang="ko-KR" sz="2400" dirty="0">
                <a:solidFill>
                  <a:schemeClr val="bg1">
                    <a:lumMod val="65000"/>
                  </a:schemeClr>
                </a:solidFill>
                <a:latin typeface="Bahnschrift" panose="020B0502040204020203" pitchFamily="34" charset="0"/>
              </a:rPr>
              <a:t>that provides healthcare services to </a:t>
            </a:r>
            <a:r>
              <a:rPr lang="en-US" altLang="ko-KR" sz="2400" dirty="0">
                <a:latin typeface="Bahnschrift" panose="020B0502040204020203" pitchFamily="34" charset="0"/>
              </a:rPr>
              <a:t>rural, often underserved communities</a:t>
            </a:r>
            <a:r>
              <a:rPr lang="en-US" altLang="ko-KR" sz="2400" dirty="0">
                <a:solidFill>
                  <a:schemeClr val="bg1">
                    <a:lumMod val="65000"/>
                  </a:schemeClr>
                </a:solidFill>
                <a:latin typeface="Bahnschrift" panose="020B0502040204020203" pitchFamily="34" charset="0"/>
              </a:rPr>
              <a:t>. The </a:t>
            </a:r>
            <a:r>
              <a:rPr lang="en-US" altLang="ko-KR" sz="2400" dirty="0">
                <a:latin typeface="Bahnschrift" panose="020B0502040204020203" pitchFamily="34" charset="0"/>
              </a:rPr>
              <a:t>population density is lower</a:t>
            </a:r>
            <a:r>
              <a:rPr lang="en-US" altLang="ko-KR" sz="2400" dirty="0">
                <a:solidFill>
                  <a:schemeClr val="bg1">
                    <a:lumMod val="65000"/>
                  </a:schemeClr>
                </a:solidFill>
                <a:latin typeface="Bahnschrift" panose="020B0502040204020203" pitchFamily="34" charset="0"/>
              </a:rPr>
              <a:t> in these areas, correlating with a </a:t>
            </a:r>
            <a:r>
              <a:rPr lang="en-US" altLang="ko-KR" sz="2400" dirty="0">
                <a:latin typeface="Bahnschrift" panose="020B0502040204020203" pitchFamily="34" charset="0"/>
              </a:rPr>
              <a:t>higher number of underinsured or uninsured individuals and older adults</a:t>
            </a:r>
            <a:r>
              <a:rPr lang="en-US" altLang="ko-KR" sz="2400" dirty="0">
                <a:solidFill>
                  <a:schemeClr val="bg1">
                    <a:lumMod val="65000"/>
                  </a:schemeClr>
                </a:solidFill>
                <a:latin typeface="Bahnschrift" panose="020B0502040204020203" pitchFamily="34" charset="0"/>
              </a:rPr>
              <a:t>. There are about </a:t>
            </a:r>
            <a:r>
              <a:rPr lang="en-US" altLang="ko-KR" sz="2400" dirty="0">
                <a:latin typeface="Bahnschrift" panose="020B0502040204020203" pitchFamily="34" charset="0"/>
              </a:rPr>
              <a:t>1,353 CAHs in the U.S.</a:t>
            </a:r>
          </a:p>
          <a:p>
            <a:r>
              <a:rPr lang="en-US" altLang="ko-KR" sz="2400" dirty="0">
                <a:solidFill>
                  <a:schemeClr val="bg1">
                    <a:lumMod val="65000"/>
                  </a:schemeClr>
                </a:solidFill>
                <a:latin typeface="Bahnschrift" panose="020B0502040204020203" pitchFamily="34" charset="0"/>
              </a:rPr>
              <a:t>The advantages of this program are to "offer adequate healthcare services that meet the needs of the community citizens such as </a:t>
            </a:r>
            <a:r>
              <a:rPr lang="en-US" altLang="ko-KR" sz="2400" dirty="0">
                <a:latin typeface="Bahnschrift" panose="020B0502040204020203" pitchFamily="34" charset="0"/>
              </a:rPr>
              <a:t>radiology, laboratory services, outpatient rehab and surgery</a:t>
            </a:r>
            <a:r>
              <a:rPr lang="en-US" altLang="ko-KR" sz="2400" dirty="0">
                <a:solidFill>
                  <a:schemeClr val="bg1">
                    <a:lumMod val="65000"/>
                  </a:schemeClr>
                </a:solidFill>
                <a:latin typeface="Bahnschrift" panose="020B0502040204020203" pitchFamily="34" charset="0"/>
              </a:rPr>
              <a:t>; and assist in ensuring </a:t>
            </a:r>
            <a:r>
              <a:rPr lang="en-US" altLang="ko-KR" sz="2400" dirty="0">
                <a:latin typeface="Bahnschrift" panose="020B0502040204020203" pitchFamily="34" charset="0"/>
              </a:rPr>
              <a:t>financial viability of small rural hospitals through enhanced reimbursements</a:t>
            </a:r>
            <a:r>
              <a:rPr lang="en-US" altLang="ko-KR" sz="2400" dirty="0">
                <a:solidFill>
                  <a:schemeClr val="bg1">
                    <a:lumMod val="65000"/>
                  </a:schemeClr>
                </a:solidFill>
                <a:latin typeface="Bahnschrift" panose="020B0502040204020203" pitchFamily="34" charset="0"/>
              </a:rPr>
              <a:t>."</a:t>
            </a:r>
            <a:endParaRPr lang="ko-KR" altLang="en-US" sz="2400" dirty="0">
              <a:solidFill>
                <a:schemeClr val="bg1">
                  <a:lumMod val="65000"/>
                </a:schemeClr>
              </a:solidFill>
              <a:latin typeface="Bahnschrift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32371E-0A7E-4307-97C4-65EC2C3E4EEB}"/>
              </a:ext>
            </a:extLst>
          </p:cNvPr>
          <p:cNvSpPr txBox="1"/>
          <p:nvPr/>
        </p:nvSpPr>
        <p:spPr>
          <a:xfrm>
            <a:off x="3150705" y="5676282"/>
            <a:ext cx="890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*source: </a:t>
            </a:r>
            <a:r>
              <a:rPr lang="en-US" altLang="ko-KR" dirty="0">
                <a:hlinkClick r:id="rId2"/>
              </a:rPr>
              <a:t>Critical Access Hospitals (CAHs) Overview - Rural Health Information Hub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4AA2C8-D2C5-42AA-BC63-FCF1405CCD6A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11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 보건의료제공자로서의 전문간호사</a:t>
            </a:r>
          </a:p>
        </p:txBody>
      </p:sp>
    </p:spTree>
    <p:extLst>
      <p:ext uri="{BB962C8B-B14F-4D97-AF65-F5344CB8AC3E}">
        <p14:creationId xmlns:p14="http://schemas.microsoft.com/office/powerpoint/2010/main" val="2066966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87D65B-F199-4DA4-9005-18A071032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093" y="326500"/>
            <a:ext cx="10515600" cy="709073"/>
          </a:xfrm>
        </p:spPr>
        <p:txBody>
          <a:bodyPr/>
          <a:lstStyle/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농촌의 환자중심 간호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F0E6CCE-D3CC-444F-976F-1AAE30367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428" y="1186755"/>
            <a:ext cx="10870707" cy="5418493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인구집단의 특징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나이가 많고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국가 보험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메디케어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메디케이드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의존하고 있는 저소득층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의료인력부족지역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(HPSA)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거주할 가능성이 높음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2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자살율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사고 사망률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농업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목축업 산재 사망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 도시 지역에 비해 높음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열악한 대중교통 수단과 이동조건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낮은 자원접근성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전문간호사의 일차의료 서비스를 받기 위해 평균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113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마일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약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182km)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를 이동해야 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일을 할 수 있는 능력에 근거하여 자신의 건강상태를 평가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고립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감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대한 다른 인식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자립적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독립적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 서비스 추구 행위에서의 차이가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외부인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-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내부인 개념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부재가 존재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(RNT)</a:t>
            </a: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농촌간호와 농촌간호사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농촌지역에서는 간호사를 신뢰할 수 있는 의료전문가로 인식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환자와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더 많은 시간을 보내고 환자와 의사소통을 더 잘함 </a:t>
            </a:r>
            <a:endParaRPr lang="en-US" altLang="ko-KR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일반적으로 자기 출신 지역에서 간호사로 일하기 시작함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 취득 후에도 자신의 고향으로 돌아옴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전인적 간호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(not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질병 중심적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를 위해 교육받음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환자중심 간호를 위해서는 환자의 개인적인 건강 </a:t>
            </a:r>
            <a:r>
              <a:rPr lang="ko-KR" altLang="en-US" sz="22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개념뿐만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아니라 이들의 문화적 배경을 이해하는 것이 전문적인 환자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-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제공자 관계를 지속시킬 수 있음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endParaRPr lang="ko-KR" altLang="en-US" sz="22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DF4E25-80CA-4997-811B-3F127AC1B1F4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11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 보건의료제공자로서의 전문간호사</a:t>
            </a:r>
          </a:p>
        </p:txBody>
      </p:sp>
    </p:spTree>
    <p:extLst>
      <p:ext uri="{BB962C8B-B14F-4D97-AF65-F5344CB8AC3E}">
        <p14:creationId xmlns:p14="http://schemas.microsoft.com/office/powerpoint/2010/main" val="1238385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843BD9-8548-4D3B-97D2-8B5AB484B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62" y="267472"/>
            <a:ext cx="10515600" cy="673562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일차의료에서의 간호사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환경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배경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0A23C7C-1115-4013-BDB2-2BAC76FB0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62" y="1207363"/>
            <a:ext cx="11412983" cy="528221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일차의료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(primary care)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에서의 간호사의 역할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간호사의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탈 의료기관화가 아닌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병원을 넘어서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지역사회로의 확대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미국 역시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20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세기 중반 보건의료의 중심이 가정과 지역사회에서 병원으로 옮겨갔고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이로 인해 간호사의 대부분은 병원에서 근무하게 됨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일차의료 영역에서는 의료비 증가 및 병원과의 경쟁으로 간호사들이 사라지고 대신 그 자리를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LPN(licensed practice nurse)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이나 진료보조원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(medical assistants)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으로 대체됨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2011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IOM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보고서를 통해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‘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지역사회 중심의 일차의료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’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로 돌아가려는 움직임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권고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).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기존의 일차의료 모델은 더 이상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지속가능하지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않다는 인식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일차의료의 변화의 필요성 강조와 더불어 지역사회의 보건의료 환경의 변화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인구고령화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의료비증가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PPACA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제정에 따른 일차의료 강조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이러한 환경 변화 속에서 간호사는 일차의료 환경에서 보건의료 요구를 충족시키는데 도움을 줄 것으로 기대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1A5A63-89E8-42B1-B0B3-7B4065EE05E9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12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일차의료에서의 간호사의 활용</a:t>
            </a:r>
          </a:p>
        </p:txBody>
      </p:sp>
    </p:spTree>
    <p:extLst>
      <p:ext uri="{BB962C8B-B14F-4D97-AF65-F5344CB8AC3E}">
        <p14:creationId xmlns:p14="http://schemas.microsoft.com/office/powerpoint/2010/main" val="3953446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843BD9-8548-4D3B-97D2-8B5AB484B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62" y="267472"/>
            <a:ext cx="10515600" cy="673562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일차의료에서의 간호사의 역할 확대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기회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endParaRPr lang="ko-KR" altLang="en-US" sz="4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0A23C7C-1115-4013-BDB2-2BAC76FB0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62" y="1207363"/>
            <a:ext cx="11412983" cy="528221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일차의료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(primary care)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에서의 간호사의 업무 범위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(scope of practice)</a:t>
            </a:r>
          </a:p>
          <a:p>
            <a:pPr marL="914400" lvl="1" indent="-457200">
              <a:buFont typeface="+mj-lt"/>
              <a:buAutoNum type="arabicParenR"/>
            </a:pPr>
            <a:r>
              <a:rPr lang="ko-KR" altLang="en-US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만성질환 관리</a:t>
            </a:r>
            <a:endParaRPr lang="en-US" altLang="ko-KR" b="1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914400" lvl="1" indent="-457200">
              <a:buFont typeface="+mj-lt"/>
              <a:buAutoNum type="arabicParenR"/>
            </a:pPr>
            <a:r>
              <a:rPr lang="ko-KR" altLang="en-US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복합질환자의 사례관리 및 케어 </a:t>
            </a:r>
            <a:r>
              <a:rPr lang="ko-KR" altLang="en-US" b="1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코디네이팅</a:t>
            </a:r>
            <a:endParaRPr lang="en-US" altLang="ko-KR" b="1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914400" lvl="1" indent="-457200">
              <a:buFont typeface="+mj-lt"/>
              <a:buAutoNum type="arabicParenR"/>
            </a:pPr>
            <a:r>
              <a:rPr lang="ko-KR" altLang="en-US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간호사의 독자적인 방문진료</a:t>
            </a:r>
            <a:endParaRPr lang="en-US" altLang="ko-KR" b="1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914400" lvl="1" indent="-457200">
              <a:buFont typeface="+mj-lt"/>
              <a:buAutoNum type="arabicParenR"/>
            </a:pPr>
            <a:endParaRPr lang="en-US" altLang="ko-KR" b="1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0" indent="0">
              <a:buNone/>
            </a:pP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(1)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만성질환 관리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일차의료에서 환자 간호사정을 통해 조기중재가 필요한 징후 파악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약물조정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일차의료제공자 또는 일차의료기관에서 제공하는 기존 처방에 대한 약물관리서비스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대상자의 새로운 치료 전략을 결정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병원 방문횟수를 줄이기 위해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PCP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 소통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그러나 현재 미국의 일차의료체계 내에서 만성질환 관리자의 역할을 수행하지 못하고 있음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B74520-AD05-48CC-8366-F905EB2FD00B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12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일차의료에서의 간호사의 활용</a:t>
            </a:r>
          </a:p>
        </p:txBody>
      </p:sp>
    </p:spTree>
    <p:extLst>
      <p:ext uri="{BB962C8B-B14F-4D97-AF65-F5344CB8AC3E}">
        <p14:creationId xmlns:p14="http://schemas.microsoft.com/office/powerpoint/2010/main" val="2371069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843BD9-8548-4D3B-97D2-8B5AB484B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62" y="267472"/>
            <a:ext cx="10515600" cy="673562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일차의료에서의 간호사의 역할 확대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기회</a:t>
            </a:r>
            <a:r>
              <a:rPr lang="en-US" altLang="ko-KR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endParaRPr lang="ko-KR" altLang="en-US" sz="4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0A23C7C-1115-4013-BDB2-2BAC76FB0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562" y="1207363"/>
            <a:ext cx="11412983" cy="528221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(2)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복합질환자 사례관리 및 케어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코디네이팅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무면허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돌봄종사자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감독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팀 협력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사례관리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등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환자의 퇴원 후 환자 및 가족 지원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지속 서비스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약물관리 서비스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환자의 일차의료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 진료계획 수립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등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사례관리 및 케어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코디네이팅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시 리더십 역량이 요구됨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0" indent="0">
              <a:buNone/>
            </a:pP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(3)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간호사의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독자적인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방문진료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환자 교육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의료 서비스 조정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환자 모니터링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 문제 및 치료에 관한 환자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가족 의사소통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사전투약지침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정규처방에 의한 간호 제공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(UTI, URI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등 질병 사정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관리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및 치료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결핵감염 관리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STD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검사 및 치료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천식 교육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지원 및 검사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예방접종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피임 상담 및 지원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수유 지원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산전 관리 등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PCP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와의 협업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예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와파린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투약관리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아편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유사제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남용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오용 관리 등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8D096C-788D-4BF5-A0BE-1699B74AF0B7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12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일차의료에서의 간호사의 활용</a:t>
            </a:r>
          </a:p>
        </p:txBody>
      </p:sp>
    </p:spTree>
    <p:extLst>
      <p:ext uri="{BB962C8B-B14F-4D97-AF65-F5344CB8AC3E}">
        <p14:creationId xmlns:p14="http://schemas.microsoft.com/office/powerpoint/2010/main" val="39864133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D843BD9-8548-4D3B-97D2-8B5AB484B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84" y="368424"/>
            <a:ext cx="10515600" cy="673562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일차의료 간호사의 과제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0A23C7C-1115-4013-BDB2-2BAC76FB07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435" y="1371599"/>
            <a:ext cx="11044110" cy="5117977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일차의료 간호 교육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 채용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수급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문제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보수의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문제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간호행위 서비스의 보험 지급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보건의료팀 내 타 직역의 업무와 역할의 변화를 수용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09F042-67E3-43B8-B9AC-84EFAE426686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12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일차의료에서의 간호사의 활용</a:t>
            </a:r>
          </a:p>
        </p:txBody>
      </p:sp>
    </p:spTree>
    <p:extLst>
      <p:ext uri="{BB962C8B-B14F-4D97-AF65-F5344CB8AC3E}">
        <p14:creationId xmlns:p14="http://schemas.microsoft.com/office/powerpoint/2010/main" val="1793505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16B221-6502-491D-AFFE-AC27FCFB6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구성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CC36801-F096-46C0-9EB2-D4BC488A5A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ko-KR" dirty="0"/>
              <a:t>(11</a:t>
            </a:r>
            <a:r>
              <a:rPr lang="ko-KR" altLang="en-US" dirty="0"/>
              <a:t>장</a:t>
            </a:r>
            <a:r>
              <a:rPr lang="en-US" altLang="ko-KR" dirty="0"/>
              <a:t>) </a:t>
            </a:r>
            <a:r>
              <a:rPr lang="ko-KR" altLang="en-US" dirty="0"/>
              <a:t>농촌 보건의료제공자로서 전문간호사 </a:t>
            </a:r>
            <a:endParaRPr lang="en-US" altLang="ko-KR" dirty="0"/>
          </a:p>
          <a:p>
            <a:pPr marL="514350" indent="-514350">
              <a:buFont typeface="+mj-lt"/>
              <a:buAutoNum type="arabicPeriod"/>
            </a:pPr>
            <a:r>
              <a:rPr lang="en-US" altLang="ko-KR" dirty="0"/>
              <a:t>(12</a:t>
            </a:r>
            <a:r>
              <a:rPr lang="ko-KR" altLang="en-US" dirty="0"/>
              <a:t>장</a:t>
            </a:r>
            <a:r>
              <a:rPr lang="en-US" altLang="ko-KR" dirty="0"/>
              <a:t>) </a:t>
            </a:r>
            <a:r>
              <a:rPr lang="ko-KR" altLang="en-US" dirty="0"/>
              <a:t>일차의료에서 간호사 활용 </a:t>
            </a:r>
            <a:endParaRPr lang="en-US" altLang="ko-KR" dirty="0"/>
          </a:p>
          <a:p>
            <a:pPr marL="514350" indent="-514350">
              <a:buFont typeface="+mj-lt"/>
              <a:buAutoNum type="arabicPeriod"/>
            </a:pPr>
            <a:r>
              <a:rPr lang="en-US" altLang="ko-KR" dirty="0"/>
              <a:t>(24</a:t>
            </a:r>
            <a:r>
              <a:rPr lang="ko-KR" altLang="en-US" dirty="0"/>
              <a:t>장</a:t>
            </a:r>
            <a:r>
              <a:rPr lang="en-US" altLang="ko-KR" dirty="0"/>
              <a:t>) </a:t>
            </a:r>
            <a:r>
              <a:rPr lang="ko-KR" altLang="en-US" dirty="0"/>
              <a:t>농촌 간호실무를 위한 농촌 전문간호사의 역량 </a:t>
            </a:r>
            <a:endParaRPr lang="en-US" altLang="ko-KR" dirty="0"/>
          </a:p>
          <a:p>
            <a:pPr marL="514350" indent="-514350">
              <a:buFont typeface="+mj-lt"/>
              <a:buAutoNum type="arabicPeriod"/>
            </a:pPr>
            <a:r>
              <a:rPr lang="en-US" altLang="ko-KR" dirty="0"/>
              <a:t>(21</a:t>
            </a:r>
            <a:r>
              <a:rPr lang="ko-KR" altLang="en-US" dirty="0"/>
              <a:t>장</a:t>
            </a:r>
            <a:r>
              <a:rPr lang="en-US" altLang="ko-KR" dirty="0"/>
              <a:t>) </a:t>
            </a:r>
            <a:r>
              <a:rPr lang="ko-KR" altLang="en-US" dirty="0"/>
              <a:t>간호 교육</a:t>
            </a:r>
            <a:r>
              <a:rPr lang="en-US" altLang="ko-KR" dirty="0"/>
              <a:t>, </a:t>
            </a:r>
            <a:r>
              <a:rPr lang="ko-KR" altLang="en-US" dirty="0"/>
              <a:t>실무 및 정책에 대한 함의</a:t>
            </a:r>
          </a:p>
        </p:txBody>
      </p:sp>
    </p:spTree>
    <p:extLst>
      <p:ext uri="{BB962C8B-B14F-4D97-AF65-F5344CB8AC3E}">
        <p14:creationId xmlns:p14="http://schemas.microsoft.com/office/powerpoint/2010/main" val="1342017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265653-E811-4F52-8640-46DA0EEF0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97" y="430567"/>
            <a:ext cx="11407806" cy="967666"/>
          </a:xfrm>
        </p:spPr>
        <p:txBody>
          <a:bodyPr>
            <a:normAutofit/>
          </a:bodyPr>
          <a:lstStyle/>
          <a:p>
            <a:r>
              <a:rPr lang="ko-KR" altLang="en-US" sz="37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실무를 위한 농촌전문간호사의 역량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B40748-F019-402A-A25E-0D017D1DC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957" y="1590261"/>
            <a:ext cx="11265956" cy="4837172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농촌지역에서의 보건의료 수요가 전문간호사의 역량과 교육에 영향을 미침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농촌지역의 보건의료 제공자의 부족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농촌지역에서는 단순한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단일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보건의료 제공자 그 이상을 요구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농촌 전문간호사에게 요구되는 역량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다양한 배경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연령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다양한 문제를 가진 대상자에게 간호를 제공할 준비가 되어 있어야 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여러 전문분야에서 임상적으로 유능해야 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역할 확산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(role diffusion)” – RNT</a:t>
            </a:r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79866C-BFDF-4FAA-BD36-33D8EFAA6AC1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24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농촌간호실무를 위한 농촌 전문간호사의 역량</a:t>
            </a:r>
          </a:p>
        </p:txBody>
      </p:sp>
    </p:spTree>
    <p:extLst>
      <p:ext uri="{BB962C8B-B14F-4D97-AF65-F5344CB8AC3E}">
        <p14:creationId xmlns:p14="http://schemas.microsoft.com/office/powerpoint/2010/main" val="3891462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265653-E811-4F52-8640-46DA0EEF0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07" y="186432"/>
            <a:ext cx="11407806" cy="967666"/>
          </a:xfrm>
        </p:spPr>
        <p:txBody>
          <a:bodyPr>
            <a:normAutofit/>
          </a:bodyPr>
          <a:lstStyle/>
          <a:p>
            <a:r>
              <a:rPr lang="ko-KR" altLang="en-US" sz="37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전문간호사의 실무역량 조사연구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B40748-F019-402A-A25E-0D017D1DC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07" y="1262270"/>
            <a:ext cx="11407806" cy="5165164"/>
          </a:xfrm>
        </p:spPr>
        <p:txBody>
          <a:bodyPr>
            <a:noAutofit/>
          </a:bodyPr>
          <a:lstStyle/>
          <a:p>
            <a:pPr marL="285750" indent="-285750"/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전문간호 실무 교육 프로그램 개발을 목적으로 </a:t>
            </a:r>
            <a:r>
              <a:rPr lang="en-US" altLang="ko-KR" sz="20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RFNPCI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를 개발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285750" indent="-285750"/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농촌간호사의 역할 확산과 농촌 </a:t>
            </a:r>
            <a:r>
              <a:rPr lang="ko-KR" altLang="en-US" sz="20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전문간호사로서의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0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자기효능감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개념 등을 적용하여 농촌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FNP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역량을 정의하고 평가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285750" indent="-285750"/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FNP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에게 요구되는 기술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지식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자원을 포함하여 </a:t>
            </a:r>
            <a:r>
              <a:rPr lang="ko-KR" altLang="en-US" sz="20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총 </a:t>
            </a:r>
            <a:r>
              <a:rPr lang="en-US" altLang="ko-KR" sz="20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77</a:t>
            </a:r>
            <a:r>
              <a:rPr lang="ko-KR" altLang="en-US" sz="20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 역량 항목을 개발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근무현장의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FNP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를 대상으로 </a:t>
            </a:r>
            <a:r>
              <a:rPr lang="ko-KR" altLang="en-US" sz="2000" b="1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델파이</a:t>
            </a:r>
            <a:r>
              <a:rPr lang="ko-KR" altLang="en-US" sz="20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 기법을 적용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하여 항목의 중요도와 선호도를 측정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0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델파이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패널 구성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또는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CAH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에서 실무를 담당하고 있는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6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명의 전문간호사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0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REDCap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을 통해 자료수집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914400" lvl="1" indent="-457200">
              <a:buFont typeface="+mj-ea"/>
              <a:buAutoNum type="circleNumDbPlain"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RFNP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교육과정에서 배우고 싶었지만 배우지 못한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농촌실무에 관한 상위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5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가지 지식은 무엇입니까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marL="914400" lvl="1" indent="-457200">
              <a:buFont typeface="+mj-ea"/>
              <a:buAutoNum type="circleNumDbPlain"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RFNP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교육과정에서 배우고 싶었지만 배우지 못한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농촌실무에 필요한 상위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5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가지 기술은 무엇입니까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marL="914400" lvl="1" indent="-457200">
              <a:buFont typeface="+mj-ea"/>
              <a:buAutoNum type="circleNumDbPlain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모든 전문간호사 졸업생에게 추천하고 싶은 실무에서 사용하는 상위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5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가지 자원은 무엇입니까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pPr marL="914400" lvl="1" indent="-457200">
              <a:buFont typeface="+mj-ea"/>
              <a:buAutoNum type="circleNumDbPlain"/>
            </a:pP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농촌의 전문간호사로 근무를 시작할 때 알았으면 했던 농촌실무에 대해서 지금은 무엇을 알고 있습니까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?</a:t>
            </a:r>
          </a:p>
          <a:p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ALS, Emergent/Urgent, Clinic 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등 </a:t>
            </a:r>
            <a:r>
              <a:rPr lang="en-US" altLang="ko-KR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3</a:t>
            </a:r>
            <a:r>
              <a:rPr lang="ko-KR" altLang="en-US" sz="22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 범주로 구분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BEE1AF1-D154-43AE-9642-BF3115ADF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3146" y="2948982"/>
            <a:ext cx="2312465" cy="7345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A073DC-7DAC-4079-9A52-F5F52A35E308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24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농촌간호실무를 위한 농촌 전문간호사의 역량</a:t>
            </a:r>
          </a:p>
        </p:txBody>
      </p:sp>
    </p:spTree>
    <p:extLst>
      <p:ext uri="{BB962C8B-B14F-4D97-AF65-F5344CB8AC3E}">
        <p14:creationId xmlns:p14="http://schemas.microsoft.com/office/powerpoint/2010/main" val="185584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9D09EE-2774-4F4C-BDCA-08EDCF03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22</a:t>
            </a:fld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32DB58-A5B7-4A74-AE39-153227FAE46C}"/>
              </a:ext>
            </a:extLst>
          </p:cNvPr>
          <p:cNvSpPr txBox="1"/>
          <p:nvPr/>
        </p:nvSpPr>
        <p:spPr>
          <a:xfrm>
            <a:off x="594234" y="669072"/>
            <a:ext cx="70578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400" b="1" dirty="0">
                <a:solidFill>
                  <a:srgbClr val="002060"/>
                </a:solidFill>
                <a:latin typeface="+mn-ea"/>
              </a:rPr>
              <a:t>RNFNP-ALS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10847DE7-567F-9C68-54B1-01FB2F096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042372"/>
              </p:ext>
            </p:extLst>
          </p:nvPr>
        </p:nvGraphicFramePr>
        <p:xfrm>
          <a:off x="4652412" y="96751"/>
          <a:ext cx="6593306" cy="6515182"/>
        </p:xfrm>
        <a:graphic>
          <a:graphicData uri="http://schemas.openxmlformats.org/drawingml/2006/table">
            <a:tbl>
              <a:tblPr/>
              <a:tblGrid>
                <a:gridCol w="4073974">
                  <a:extLst>
                    <a:ext uri="{9D8B030D-6E8A-4147-A177-3AD203B41FA5}">
                      <a16:colId xmlns:a16="http://schemas.microsoft.com/office/drawing/2014/main" val="580467917"/>
                    </a:ext>
                  </a:extLst>
                </a:gridCol>
                <a:gridCol w="541558">
                  <a:extLst>
                    <a:ext uri="{9D8B030D-6E8A-4147-A177-3AD203B41FA5}">
                      <a16:colId xmlns:a16="http://schemas.microsoft.com/office/drawing/2014/main" val="737531257"/>
                    </a:ext>
                  </a:extLst>
                </a:gridCol>
                <a:gridCol w="533933">
                  <a:extLst>
                    <a:ext uri="{9D8B030D-6E8A-4147-A177-3AD203B41FA5}">
                      <a16:colId xmlns:a16="http://schemas.microsoft.com/office/drawing/2014/main" val="1247036406"/>
                    </a:ext>
                  </a:extLst>
                </a:gridCol>
                <a:gridCol w="645667">
                  <a:extLst>
                    <a:ext uri="{9D8B030D-6E8A-4147-A177-3AD203B41FA5}">
                      <a16:colId xmlns:a16="http://schemas.microsoft.com/office/drawing/2014/main" val="443496825"/>
                    </a:ext>
                  </a:extLst>
                </a:gridCol>
                <a:gridCol w="798174">
                  <a:extLst>
                    <a:ext uri="{9D8B030D-6E8A-4147-A177-3AD203B41FA5}">
                      <a16:colId xmlns:a16="http://schemas.microsoft.com/office/drawing/2014/main" val="2946841806"/>
                    </a:ext>
                  </a:extLst>
                </a:gridCol>
              </a:tblGrid>
              <a:tr h="30357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범위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분산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0898333"/>
                  </a:ext>
                </a:extLst>
              </a:tr>
              <a:tr h="665773">
                <a:tc gridSpan="5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다음의 각 항목에 대해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농촌에서 근무를 시작하는 신규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FNP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 습득할 수 있는 기술과 지식이 얼마나 중요하다고 생각하는지 평가하십시오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신규 </a:t>
                      </a:r>
                      <a:r>
                        <a:rPr lang="en-US" altLang="ko-KR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FNP</a:t>
                      </a: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는 다음을 수행할 수 있어야 한다</a:t>
                      </a:r>
                      <a:r>
                        <a:rPr lang="en-US" altLang="ko-KR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:</a:t>
                      </a:r>
                      <a:endParaRPr lang="ko-KR" altLang="en-US" sz="12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979118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소아 환자의 호흡기 질환 인식 및 치료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4.90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0.31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475940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심폐정지 환자의 인식 및 치료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4.55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0.89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978583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소아 심정지 환자의 인식 및 치료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4.55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0.89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464459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소아 쇼크 환자의 인식 및 치료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4.45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0.76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0.58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053621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현재 소아 </a:t>
                      </a:r>
                      <a:r>
                        <a:rPr lang="en-US" altLang="ko-KR" sz="1300" b="1" kern="0" spc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ALS </a:t>
                      </a:r>
                      <a:r>
                        <a:rPr lang="ko-KR" altLang="en-US" sz="1300" b="1" kern="0" spc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자격 보유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4.40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0.88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0.78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6373675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현재 전문 </a:t>
                      </a:r>
                      <a:r>
                        <a:rPr lang="en-US" altLang="ko-KR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CLS </a:t>
                      </a: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자격 보유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4.40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0.83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0.78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3697610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 err="1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경추</a:t>
                      </a: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 관련 외상 평가 및 관리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4.20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1.01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1.01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6154026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신생아를 상급 치료 이송을 위한 안정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1.12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484562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수액 및 약물 주입을 위한 골내 주사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1.02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1.04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170083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지난 </a:t>
                      </a:r>
                      <a:r>
                        <a:rPr lang="en-US" altLang="ko-KR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12</a:t>
                      </a: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개월 간 전문외상처치술 시행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3.74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1.00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0.98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1044475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호흡정지 환자에게 전문 </a:t>
                      </a:r>
                      <a:r>
                        <a:rPr lang="ko-KR" altLang="en-US" sz="1300" b="1" kern="0" spc="0" dirty="0" err="1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기도삽입술</a:t>
                      </a: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 시행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3.50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1.32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1.74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91516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이송 전 인공호흡 환자 관리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3.35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1.23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1.50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9668989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출산 직전</a:t>
                      </a:r>
                      <a:r>
                        <a:rPr lang="en-US" altLang="ko-KR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후 산모 관리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3.20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1.33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960720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신속한 </a:t>
                      </a:r>
                      <a:r>
                        <a:rPr lang="ko-KR" altLang="en-US" sz="1300" b="1" kern="0" spc="0" dirty="0" err="1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연속기관삽관</a:t>
                      </a: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 시행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3.20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1.32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1.75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357324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현재 신생아 심폐소생 프로그램 인증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3.20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1.28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1.64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560123"/>
                  </a:ext>
                </a:extLst>
              </a:tr>
              <a:tr h="32345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현재 뇌졸중 치료자 인증</a:t>
                      </a:r>
                    </a:p>
                  </a:txBody>
                  <a:tcPr marL="7210" marR="7210" marT="34606" marB="3460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3.15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0.58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0.88</a:t>
                      </a:r>
                    </a:p>
                  </a:txBody>
                  <a:tcPr marL="7210" marR="7210" marT="34606" marB="34606" anchor="ctr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05035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A5E9C7F-74B5-9D90-A764-0FD50DB123B7}"/>
              </a:ext>
            </a:extLst>
          </p:cNvPr>
          <p:cNvSpPr txBox="1"/>
          <p:nvPr/>
        </p:nvSpPr>
        <p:spPr>
          <a:xfrm>
            <a:off x="1145406" y="1376702"/>
            <a:ext cx="2906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16</a:t>
            </a:r>
            <a:r>
              <a:rPr lang="ko-KR" altLang="en-US" sz="2400" dirty="0">
                <a:solidFill>
                  <a:srgbClr val="002060"/>
                </a:solidFill>
              </a:rPr>
              <a:t>개 항목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915842-A5D8-9737-3F41-1B1997C31D31}"/>
              </a:ext>
            </a:extLst>
          </p:cNvPr>
          <p:cNvSpPr txBox="1"/>
          <p:nvPr/>
        </p:nvSpPr>
        <p:spPr>
          <a:xfrm>
            <a:off x="408373" y="4421080"/>
            <a:ext cx="40528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5.00-4.50 : High Importance</a:t>
            </a:r>
          </a:p>
          <a:p>
            <a:r>
              <a:rPr lang="en-US" dirty="0"/>
              <a:t>4.49-3.50 : Substantial Importance</a:t>
            </a:r>
            <a:endParaRPr lang="en-US" altLang="ko-KR" dirty="0"/>
          </a:p>
          <a:p>
            <a:r>
              <a:rPr lang="en-US" dirty="0"/>
              <a:t>3.49-2.50 : Moderate Importance</a:t>
            </a:r>
          </a:p>
          <a:p>
            <a:r>
              <a:rPr lang="en-US" dirty="0"/>
              <a:t>2.49-1.50 : Low Importance</a:t>
            </a:r>
          </a:p>
          <a:p>
            <a:r>
              <a:rPr lang="en-US" dirty="0"/>
              <a:t>1.49-1.00 : No Importance</a:t>
            </a:r>
          </a:p>
        </p:txBody>
      </p:sp>
    </p:spTree>
    <p:extLst>
      <p:ext uri="{BB962C8B-B14F-4D97-AF65-F5344CB8AC3E}">
        <p14:creationId xmlns:p14="http://schemas.microsoft.com/office/powerpoint/2010/main" val="3347107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553177" y="438240"/>
            <a:ext cx="12703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3D7351"/>
                </a:solidFill>
                <a:effectLst/>
                <a:uLnTx/>
                <a:uFillTx/>
                <a:latin typeface="이순신 돋움체 L" panose="02020603020101020101" pitchFamily="18" charset="-127"/>
                <a:ea typeface="이순신 돋움체 L" panose="02020603020101020101" pitchFamily="18" charset="-127"/>
                <a:cs typeface="+mn-cs"/>
              </a:rPr>
              <a:t>NAME OF SUBJECT</a:t>
            </a:r>
            <a:endParaRPr kumimoji="0" lang="ko-KR" altLang="en-US" sz="900" b="0" i="0" u="none" strike="noStrike" kern="1200" cap="none" spc="0" normalizeH="0" baseline="0" noProof="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3D7351"/>
              </a:solidFill>
              <a:effectLst/>
              <a:uLnTx/>
              <a:uFillTx/>
              <a:latin typeface="이순신 돋움체 L" panose="02020603020101020101" pitchFamily="18" charset="-127"/>
              <a:ea typeface="이순신 돋움체 L" panose="02020603020101020101" pitchFamily="18" charset="-127"/>
              <a:cs typeface="+mn-cs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9D09EE-2774-4F4C-BDCA-08EDCF03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23</a:t>
            </a:fld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32DB58-A5B7-4A74-AE39-153227FAE46C}"/>
              </a:ext>
            </a:extLst>
          </p:cNvPr>
          <p:cNvSpPr txBox="1"/>
          <p:nvPr/>
        </p:nvSpPr>
        <p:spPr>
          <a:xfrm>
            <a:off x="766628" y="408204"/>
            <a:ext cx="23414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002060"/>
                </a:solidFill>
                <a:latin typeface="+mn-ea"/>
              </a:rPr>
              <a:t>RNFNP-Emergent/Urgent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7AF5D827-0C0D-90E4-BC05-D2580EAA55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795009"/>
              </p:ext>
            </p:extLst>
          </p:nvPr>
        </p:nvGraphicFramePr>
        <p:xfrm>
          <a:off x="4493653" y="408204"/>
          <a:ext cx="7253406" cy="5892275"/>
        </p:xfrm>
        <a:graphic>
          <a:graphicData uri="http://schemas.openxmlformats.org/drawingml/2006/table">
            <a:tbl>
              <a:tblPr/>
              <a:tblGrid>
                <a:gridCol w="4691495">
                  <a:extLst>
                    <a:ext uri="{9D8B030D-6E8A-4147-A177-3AD203B41FA5}">
                      <a16:colId xmlns:a16="http://schemas.microsoft.com/office/drawing/2014/main" val="1770076709"/>
                    </a:ext>
                  </a:extLst>
                </a:gridCol>
                <a:gridCol w="637544">
                  <a:extLst>
                    <a:ext uri="{9D8B030D-6E8A-4147-A177-3AD203B41FA5}">
                      <a16:colId xmlns:a16="http://schemas.microsoft.com/office/drawing/2014/main" val="1454186790"/>
                    </a:ext>
                  </a:extLst>
                </a:gridCol>
                <a:gridCol w="541293">
                  <a:extLst>
                    <a:ext uri="{9D8B030D-6E8A-4147-A177-3AD203B41FA5}">
                      <a16:colId xmlns:a16="http://schemas.microsoft.com/office/drawing/2014/main" val="1662711734"/>
                    </a:ext>
                  </a:extLst>
                </a:gridCol>
                <a:gridCol w="649278">
                  <a:extLst>
                    <a:ext uri="{9D8B030D-6E8A-4147-A177-3AD203B41FA5}">
                      <a16:colId xmlns:a16="http://schemas.microsoft.com/office/drawing/2014/main" val="2251577966"/>
                    </a:ext>
                  </a:extLst>
                </a:gridCol>
                <a:gridCol w="733796">
                  <a:extLst>
                    <a:ext uri="{9D8B030D-6E8A-4147-A177-3AD203B41FA5}">
                      <a16:colId xmlns:a16="http://schemas.microsoft.com/office/drawing/2014/main" val="2584704733"/>
                    </a:ext>
                  </a:extLst>
                </a:gridCol>
              </a:tblGrid>
              <a:tr h="291798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범위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분산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383235"/>
                  </a:ext>
                </a:extLst>
              </a:tr>
              <a:tr h="645736">
                <a:tc gridSpan="5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다음의 각 항목에 대해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농촌에서 개업할 때 신규 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FNP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 습득할 수 있는 기술과 지식이 얼마나 중요하다고 생각하는지 평가하십시오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신규 </a:t>
                      </a:r>
                      <a:r>
                        <a:rPr lang="en-US" altLang="ko-KR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FNP</a:t>
                      </a: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는 할 수 있어야 한다</a:t>
                      </a:r>
                      <a:r>
                        <a:rPr lang="en-US" altLang="ko-KR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있을 수 있어야 한다</a:t>
                      </a:r>
                      <a:r>
                        <a:rPr lang="en-US" altLang="ko-KR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:</a:t>
                      </a:r>
                      <a:endParaRPr lang="ko-KR" altLang="en-US" sz="1200" b="1" kern="0" spc="0" dirty="0">
                        <a:solidFill>
                          <a:srgbClr val="00206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081715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전원을 위한 타 전문가와의 협의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5.00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7276216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병원 전 단위</a:t>
                      </a:r>
                      <a:r>
                        <a:rPr lang="en-US" altLang="ko-KR" sz="1200" b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(unit)</a:t>
                      </a: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와의 의사소통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4.70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0.66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0.43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6053358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자살생각이 있는 환자 사정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4.70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0.57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0.33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754371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급성 </a:t>
                      </a:r>
                      <a:r>
                        <a:rPr lang="ko-KR" altLang="en-US" sz="1200" b="1" kern="0" spc="0" dirty="0" err="1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비혈의</a:t>
                      </a: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 사정과 치료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4.40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0.57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0671123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골절 시 부목 또는 석고붕대 처치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4.40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0.67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5231175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복막농양</a:t>
                      </a: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 사정 및 관리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4.26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0.99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0.98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4253353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사지 </a:t>
                      </a:r>
                      <a:r>
                        <a:rPr lang="ko-KR" altLang="en-US" sz="1200" b="1" kern="0" spc="0" dirty="0" err="1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구획내압</a:t>
                      </a: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 측정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3.55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1.31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323835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영양공급 및 감압을 위한 위장관 삽관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3.45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1.50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2.26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783415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장골 골절 완화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3.35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1.27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1.61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640761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성폭행 검사 시행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3.25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1.07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835292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침상초음파 </a:t>
                      </a:r>
                      <a:r>
                        <a:rPr lang="en-US" altLang="ko-KR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(FAST) </a:t>
                      </a: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검사 판독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1.23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1.52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138657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침상초음파 </a:t>
                      </a:r>
                      <a:r>
                        <a:rPr lang="en-US" altLang="ko-KR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(FAST) </a:t>
                      </a: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검사 시행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1.23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1.52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9995946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진정요법 수행 또는 지시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3.05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1.43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614521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흉강천자 시행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2.68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1.20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1.45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3043835"/>
                  </a:ext>
                </a:extLst>
              </a:tr>
              <a:tr h="29179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>
                          <a:solidFill>
                            <a:srgbClr val="002060"/>
                          </a:solidFill>
                          <a:effectLst/>
                          <a:latin typeface="+mn-ea"/>
                          <a:ea typeface="+mn-ea"/>
                        </a:rPr>
                        <a:t>복부천자 시행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2.65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1.18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1.40</a:t>
                      </a:r>
                    </a:p>
                  </a:txBody>
                  <a:tcPr marL="7282" marR="7282" marT="34956" marB="34956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6972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A45E16AB-893B-DBEE-17C5-EBE407136957}"/>
              </a:ext>
            </a:extLst>
          </p:cNvPr>
          <p:cNvSpPr txBox="1"/>
          <p:nvPr/>
        </p:nvSpPr>
        <p:spPr>
          <a:xfrm>
            <a:off x="945082" y="2079034"/>
            <a:ext cx="2906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15</a:t>
            </a:r>
            <a:r>
              <a:rPr lang="ko-KR" altLang="en-US" sz="2400" dirty="0">
                <a:solidFill>
                  <a:srgbClr val="002060"/>
                </a:solidFill>
              </a:rPr>
              <a:t>개 항목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026702-3F61-4D9B-99F3-734682A1F60E}"/>
              </a:ext>
            </a:extLst>
          </p:cNvPr>
          <p:cNvSpPr txBox="1"/>
          <p:nvPr/>
        </p:nvSpPr>
        <p:spPr>
          <a:xfrm>
            <a:off x="408373" y="4421080"/>
            <a:ext cx="40528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5.00-4.50 : High Importance</a:t>
            </a:r>
          </a:p>
          <a:p>
            <a:r>
              <a:rPr lang="en-US" dirty="0"/>
              <a:t>4.49-3.50 : Substantial Importance</a:t>
            </a:r>
            <a:endParaRPr lang="en-US" altLang="ko-KR" dirty="0"/>
          </a:p>
          <a:p>
            <a:r>
              <a:rPr lang="en-US" dirty="0"/>
              <a:t>3.49-2.50 : Moderate Importance</a:t>
            </a:r>
          </a:p>
          <a:p>
            <a:r>
              <a:rPr lang="en-US" dirty="0"/>
              <a:t>2.49-1.50 : Low Importance</a:t>
            </a:r>
          </a:p>
          <a:p>
            <a:r>
              <a:rPr lang="en-US" dirty="0"/>
              <a:t>1.49-1.00 : No Importance</a:t>
            </a:r>
          </a:p>
        </p:txBody>
      </p:sp>
    </p:spTree>
    <p:extLst>
      <p:ext uri="{BB962C8B-B14F-4D97-AF65-F5344CB8AC3E}">
        <p14:creationId xmlns:p14="http://schemas.microsoft.com/office/powerpoint/2010/main" val="3579066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553177" y="438240"/>
            <a:ext cx="12703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3D7351"/>
                </a:solidFill>
                <a:effectLst/>
                <a:uLnTx/>
                <a:uFillTx/>
                <a:latin typeface="이순신 돋움체 L" panose="02020603020101020101" pitchFamily="18" charset="-127"/>
                <a:ea typeface="이순신 돋움체 L" panose="02020603020101020101" pitchFamily="18" charset="-127"/>
                <a:cs typeface="+mn-cs"/>
              </a:rPr>
              <a:t>NAME OF SUBJECT</a:t>
            </a:r>
            <a:endParaRPr kumimoji="0" lang="ko-KR" altLang="en-US" sz="900" b="0" i="0" u="none" strike="noStrike" kern="1200" cap="none" spc="0" normalizeH="0" baseline="0" noProof="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3D7351"/>
              </a:solidFill>
              <a:effectLst/>
              <a:uLnTx/>
              <a:uFillTx/>
              <a:latin typeface="이순신 돋움체 L" panose="02020603020101020101" pitchFamily="18" charset="-127"/>
              <a:ea typeface="이순신 돋움체 L" panose="02020603020101020101" pitchFamily="18" charset="-127"/>
              <a:cs typeface="+mn-cs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9D09EE-2774-4F4C-BDCA-08EDCF03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24</a:t>
            </a:fld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A44B2B-3710-BE2A-BD1E-5E95F5BA00DC}"/>
              </a:ext>
            </a:extLst>
          </p:cNvPr>
          <p:cNvSpPr txBox="1"/>
          <p:nvPr/>
        </p:nvSpPr>
        <p:spPr>
          <a:xfrm>
            <a:off x="448993" y="577516"/>
            <a:ext cx="2341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002060"/>
                </a:solidFill>
                <a:latin typeface="+mn-ea"/>
              </a:rPr>
              <a:t>RNFNP-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Clinic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D197B836-81BA-A523-65FB-FDCD295A21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966070"/>
              </p:ext>
            </p:extLst>
          </p:nvPr>
        </p:nvGraphicFramePr>
        <p:xfrm>
          <a:off x="3736895" y="109425"/>
          <a:ext cx="8270913" cy="6537392"/>
        </p:xfrm>
        <a:graphic>
          <a:graphicData uri="http://schemas.openxmlformats.org/drawingml/2006/table">
            <a:tbl>
              <a:tblPr/>
              <a:tblGrid>
                <a:gridCol w="5575558">
                  <a:extLst>
                    <a:ext uri="{9D8B030D-6E8A-4147-A177-3AD203B41FA5}">
                      <a16:colId xmlns:a16="http://schemas.microsoft.com/office/drawing/2014/main" val="3655390917"/>
                    </a:ext>
                  </a:extLst>
                </a:gridCol>
                <a:gridCol w="564040">
                  <a:extLst>
                    <a:ext uri="{9D8B030D-6E8A-4147-A177-3AD203B41FA5}">
                      <a16:colId xmlns:a16="http://schemas.microsoft.com/office/drawing/2014/main" val="4269594487"/>
                    </a:ext>
                  </a:extLst>
                </a:gridCol>
                <a:gridCol w="499779">
                  <a:extLst>
                    <a:ext uri="{9D8B030D-6E8A-4147-A177-3AD203B41FA5}">
                      <a16:colId xmlns:a16="http://schemas.microsoft.com/office/drawing/2014/main" val="3475496737"/>
                    </a:ext>
                  </a:extLst>
                </a:gridCol>
                <a:gridCol w="803090">
                  <a:extLst>
                    <a:ext uri="{9D8B030D-6E8A-4147-A177-3AD203B41FA5}">
                      <a16:colId xmlns:a16="http://schemas.microsoft.com/office/drawing/2014/main" val="3435246257"/>
                    </a:ext>
                  </a:extLst>
                </a:gridCol>
                <a:gridCol w="828446">
                  <a:extLst>
                    <a:ext uri="{9D8B030D-6E8A-4147-A177-3AD203B41FA5}">
                      <a16:colId xmlns:a16="http://schemas.microsoft.com/office/drawing/2014/main" val="3106009969"/>
                    </a:ext>
                  </a:extLst>
                </a:gridCol>
              </a:tblGrid>
              <a:tr h="358918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범위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분산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AE6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02644"/>
                  </a:ext>
                </a:extLst>
              </a:tr>
              <a:tr h="794704">
                <a:tc gridSpan="5"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다음의 각 항목에 대해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농촌에서 근무를 시작하는 신규 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FNP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 습득할 수 있는 기술과 지식이 얼마나 중요하다고 생각하는지 평가하십시오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 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신규 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FNP</a:t>
                      </a:r>
                      <a:r>
                        <a:rPr lang="ko-KR" alt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는 다음을 수행할 수 있어야 한다</a:t>
                      </a:r>
                      <a:r>
                        <a:rPr lang="en-US" altLang="ko-KR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13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007846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진단검사 처방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522592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급성 통증 환자의 평가와 관리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7439797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종합검사 실시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106617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포괄적 병력 작성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3204248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치료 중재에 대한 환자의 반응 평가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4.95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0.22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0.05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882202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비약물적 치료 처방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4.95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0.22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0.05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899076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약물적 치료 처방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4.95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0.22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0.05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348750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불안 환자 사정 및 치료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4.90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0.31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5215890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전문가와 상담하여 치료 계획에 대한 피드백</a:t>
                      </a:r>
                      <a:r>
                        <a:rPr lang="en-US" altLang="ko-KR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지침을 받음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4.90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0.45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575878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폭력</a:t>
                      </a:r>
                      <a:r>
                        <a:rPr lang="en-US" altLang="ko-KR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방치 및</a:t>
                      </a:r>
                      <a:r>
                        <a:rPr lang="en-US" altLang="ko-KR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또는 학대에 노출될 가능성이 있는 환자에 대한 초기 중재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4.89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0.46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0.21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1517978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상처</a:t>
                      </a:r>
                      <a:r>
                        <a:rPr lang="en-US" altLang="ko-KR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농양에 대한 절개</a:t>
                      </a:r>
                      <a:r>
                        <a:rPr lang="en-US" altLang="ko-KR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배액</a:t>
                      </a:r>
                      <a:r>
                        <a:rPr lang="en-US" altLang="ko-KR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세척</a:t>
                      </a:r>
                      <a:r>
                        <a:rPr lang="en-US" altLang="ko-KR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충전 시행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4.89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0.31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0.10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4052019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진단 검사 판독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4.85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0.49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0.24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779110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심전도 판독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4.85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0.37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0.13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516314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 err="1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고관절</a:t>
                      </a: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 통증환자의 정형외과적 검사 시행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4.85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0.37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0.13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4104645"/>
                  </a:ext>
                </a:extLst>
              </a:tr>
              <a:tr h="3589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잠재적 폭력</a:t>
                      </a:r>
                      <a:r>
                        <a:rPr lang="en-US" altLang="ko-KR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방치</a:t>
                      </a:r>
                      <a:r>
                        <a:rPr lang="en-US" altLang="ko-KR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3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또는 학대 사정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4.85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0.49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0.24</a:t>
                      </a:r>
                    </a:p>
                  </a:txBody>
                  <a:tcPr marL="7415" marR="7415" marT="35591" marB="3559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306675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497F56F-9176-7419-6B86-B6EAA4227939}"/>
              </a:ext>
            </a:extLst>
          </p:cNvPr>
          <p:cNvSpPr txBox="1"/>
          <p:nvPr/>
        </p:nvSpPr>
        <p:spPr>
          <a:xfrm>
            <a:off x="2030069" y="1308978"/>
            <a:ext cx="76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546D75-871D-0CBA-810F-DFC42A070750}"/>
              </a:ext>
            </a:extLst>
          </p:cNvPr>
          <p:cNvSpPr txBox="1"/>
          <p:nvPr/>
        </p:nvSpPr>
        <p:spPr>
          <a:xfrm>
            <a:off x="507128" y="1981826"/>
            <a:ext cx="2906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51</a:t>
            </a:r>
            <a:r>
              <a:rPr lang="ko-KR" altLang="en-US" sz="2400" dirty="0">
                <a:solidFill>
                  <a:srgbClr val="002060"/>
                </a:solidFill>
              </a:rPr>
              <a:t>개 항목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DF3968-A5EA-4B82-A931-B8AF74151D19}"/>
              </a:ext>
            </a:extLst>
          </p:cNvPr>
          <p:cNvSpPr txBox="1"/>
          <p:nvPr/>
        </p:nvSpPr>
        <p:spPr>
          <a:xfrm>
            <a:off x="184192" y="4607511"/>
            <a:ext cx="40528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5.00-4.50 : High Importance</a:t>
            </a:r>
          </a:p>
          <a:p>
            <a:r>
              <a:rPr lang="en-US" sz="1600" dirty="0"/>
              <a:t>4.49-3.50 : Substantial Importance</a:t>
            </a:r>
            <a:endParaRPr lang="en-US" altLang="ko-KR" sz="1600" dirty="0"/>
          </a:p>
          <a:p>
            <a:r>
              <a:rPr lang="en-US" sz="1600" dirty="0"/>
              <a:t>3.49-2.50 : Moderate Importance</a:t>
            </a:r>
          </a:p>
          <a:p>
            <a:r>
              <a:rPr lang="en-US" sz="1600" dirty="0"/>
              <a:t>2.49-1.50 : Low Importance</a:t>
            </a:r>
          </a:p>
          <a:p>
            <a:r>
              <a:rPr lang="en-US" sz="1600" dirty="0"/>
              <a:t>1.49-1.00 : No Importance</a:t>
            </a:r>
          </a:p>
        </p:txBody>
      </p:sp>
    </p:spTree>
    <p:extLst>
      <p:ext uri="{BB962C8B-B14F-4D97-AF65-F5344CB8AC3E}">
        <p14:creationId xmlns:p14="http://schemas.microsoft.com/office/powerpoint/2010/main" val="13989109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553177" y="438240"/>
            <a:ext cx="12703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3D7351"/>
                </a:solidFill>
                <a:effectLst/>
                <a:uLnTx/>
                <a:uFillTx/>
                <a:latin typeface="이순신 돋움체 L" panose="02020603020101020101" pitchFamily="18" charset="-127"/>
                <a:ea typeface="이순신 돋움체 L" panose="02020603020101020101" pitchFamily="18" charset="-127"/>
                <a:cs typeface="+mn-cs"/>
              </a:rPr>
              <a:t>NAME OF SUBJECT</a:t>
            </a:r>
            <a:endParaRPr kumimoji="0" lang="ko-KR" altLang="en-US" sz="900" b="0" i="0" u="none" strike="noStrike" kern="1200" cap="none" spc="0" normalizeH="0" baseline="0" noProof="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3D7351"/>
              </a:solidFill>
              <a:effectLst/>
              <a:uLnTx/>
              <a:uFillTx/>
              <a:latin typeface="이순신 돋움체 L" panose="02020603020101020101" pitchFamily="18" charset="-127"/>
              <a:ea typeface="이순신 돋움체 L" panose="02020603020101020101" pitchFamily="18" charset="-127"/>
              <a:cs typeface="+mn-cs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9D09EE-2774-4F4C-BDCA-08EDCF03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25</a:t>
            </a:fld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A44B2B-3710-BE2A-BD1E-5E95F5BA00DC}"/>
              </a:ext>
            </a:extLst>
          </p:cNvPr>
          <p:cNvSpPr txBox="1"/>
          <p:nvPr/>
        </p:nvSpPr>
        <p:spPr>
          <a:xfrm>
            <a:off x="448993" y="577516"/>
            <a:ext cx="2341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002060"/>
                </a:solidFill>
                <a:latin typeface="+mn-ea"/>
              </a:rPr>
              <a:t>RNFNP-Clinic</a:t>
            </a: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EDF88361-5B8B-2CD6-5C36-1CA0036C84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286339"/>
              </p:ext>
            </p:extLst>
          </p:nvPr>
        </p:nvGraphicFramePr>
        <p:xfrm>
          <a:off x="3518836" y="100404"/>
          <a:ext cx="7834964" cy="6657192"/>
        </p:xfrm>
        <a:graphic>
          <a:graphicData uri="http://schemas.openxmlformats.org/drawingml/2006/table">
            <a:tbl>
              <a:tblPr/>
              <a:tblGrid>
                <a:gridCol w="5281678">
                  <a:extLst>
                    <a:ext uri="{9D8B030D-6E8A-4147-A177-3AD203B41FA5}">
                      <a16:colId xmlns:a16="http://schemas.microsoft.com/office/drawing/2014/main" val="1163863654"/>
                    </a:ext>
                  </a:extLst>
                </a:gridCol>
                <a:gridCol w="534311">
                  <a:extLst>
                    <a:ext uri="{9D8B030D-6E8A-4147-A177-3AD203B41FA5}">
                      <a16:colId xmlns:a16="http://schemas.microsoft.com/office/drawing/2014/main" val="1927380987"/>
                    </a:ext>
                  </a:extLst>
                </a:gridCol>
                <a:gridCol w="473435">
                  <a:extLst>
                    <a:ext uri="{9D8B030D-6E8A-4147-A177-3AD203B41FA5}">
                      <a16:colId xmlns:a16="http://schemas.microsoft.com/office/drawing/2014/main" val="3501876007"/>
                    </a:ext>
                  </a:extLst>
                </a:gridCol>
                <a:gridCol w="760760">
                  <a:extLst>
                    <a:ext uri="{9D8B030D-6E8A-4147-A177-3AD203B41FA5}">
                      <a16:colId xmlns:a16="http://schemas.microsoft.com/office/drawing/2014/main" val="3149520438"/>
                    </a:ext>
                  </a:extLst>
                </a:gridCol>
                <a:gridCol w="784780">
                  <a:extLst>
                    <a:ext uri="{9D8B030D-6E8A-4147-A177-3AD203B41FA5}">
                      <a16:colId xmlns:a16="http://schemas.microsoft.com/office/drawing/2014/main" val="3098229991"/>
                    </a:ext>
                  </a:extLst>
                </a:gridCol>
              </a:tblGrid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우울증 환자의 사정 및 치료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4.85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0.37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967991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만성통증 환자의 사정 및 치료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4.80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0.27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61232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단순피부봉합</a:t>
                      </a: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 수행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4.80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0.41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0.17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6312923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무릎통증 환자의 정형외과적 검사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4.80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0.27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974480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어깨통증 환자의 정형외과적 검사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4.75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0.51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9749285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흉부 </a:t>
                      </a:r>
                      <a:r>
                        <a:rPr 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x-ray </a:t>
                      </a: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판독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4.70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0.57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881463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피부병변 </a:t>
                      </a:r>
                      <a:r>
                        <a:rPr lang="ko-KR" altLang="en-US" sz="1400" kern="0" spc="0" dirty="0" err="1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제거술</a:t>
                      </a: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4.70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0.47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7891990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피부병변 </a:t>
                      </a:r>
                      <a:r>
                        <a:rPr lang="ko-KR" altLang="en-US" sz="1400" kern="0" spc="0" dirty="0" err="1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생검</a:t>
                      </a: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4.65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0.49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3498796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피부병변 사정 및 치료</a:t>
                      </a:r>
                      <a:r>
                        <a:rPr lang="en-US" altLang="ko-KR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무사마귀</a:t>
                      </a:r>
                      <a:r>
                        <a:rPr lang="en-US" altLang="ko-KR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욕창관리 등</a:t>
                      </a:r>
                      <a:r>
                        <a:rPr lang="en-US" altLang="ko-KR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400" kern="0" spc="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4.65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0.49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0.24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29635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조울증 환자의 사정 및 치료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4.60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0.36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245464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이물질 제거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4.50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0.76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0.58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4526342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발톱 제거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4.50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0.76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0.58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618846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수지차단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4.50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0.68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278221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플루레신</a:t>
                      </a:r>
                      <a:r>
                        <a:rPr lang="en-US" altLang="ko-KR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(fluorescein)</a:t>
                      </a:r>
                      <a:r>
                        <a:rPr lang="ko-KR" altLang="en-US" sz="1400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색소로 안구 검사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4.50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0.76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441439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장골의 단순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x-ray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판독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4.44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9583265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손목의 단순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x-ray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판독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4.40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0.68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0.46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370458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발목의 단순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x-ray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판독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4.40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0.68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0.46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708841"/>
                  </a:ext>
                </a:extLst>
              </a:tr>
              <a:tr h="318818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석고붕대 제거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4.30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1.26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1.59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44759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892F2D3-17E3-1A1A-CCE6-EC1F9A0F1CFE}"/>
              </a:ext>
            </a:extLst>
          </p:cNvPr>
          <p:cNvSpPr txBox="1"/>
          <p:nvPr/>
        </p:nvSpPr>
        <p:spPr>
          <a:xfrm>
            <a:off x="2520611" y="1193069"/>
            <a:ext cx="808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12971962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553177" y="438240"/>
            <a:ext cx="12703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3D7351"/>
                </a:solidFill>
                <a:effectLst/>
                <a:uLnTx/>
                <a:uFillTx/>
                <a:latin typeface="이순신 돋움체 L" panose="02020603020101020101" pitchFamily="18" charset="-127"/>
                <a:ea typeface="이순신 돋움체 L" panose="02020603020101020101" pitchFamily="18" charset="-127"/>
                <a:cs typeface="+mn-cs"/>
              </a:rPr>
              <a:t>NAME OF SUBJECT</a:t>
            </a:r>
            <a:endParaRPr kumimoji="0" lang="ko-KR" altLang="en-US" sz="900" b="0" i="0" u="none" strike="noStrike" kern="1200" cap="none" spc="0" normalizeH="0" baseline="0" noProof="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3D7351"/>
              </a:solidFill>
              <a:effectLst/>
              <a:uLnTx/>
              <a:uFillTx/>
              <a:latin typeface="이순신 돋움체 L" panose="02020603020101020101" pitchFamily="18" charset="-127"/>
              <a:ea typeface="이순신 돋움체 L" panose="02020603020101020101" pitchFamily="18" charset="-127"/>
              <a:cs typeface="+mn-cs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89D09EE-2774-4F4C-BDCA-08EDCF03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BBAEA7-C655-45D6-9B33-A7A2C9E67F91}" type="slidenum">
              <a:rPr lang="ko-KR" altLang="en-US" smtClean="0"/>
              <a:t>26</a:t>
            </a:fld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A44B2B-3710-BE2A-BD1E-5E95F5BA00DC}"/>
              </a:ext>
            </a:extLst>
          </p:cNvPr>
          <p:cNvSpPr txBox="1"/>
          <p:nvPr/>
        </p:nvSpPr>
        <p:spPr>
          <a:xfrm>
            <a:off x="448993" y="577516"/>
            <a:ext cx="2341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rgbClr val="002060"/>
                </a:solidFill>
                <a:latin typeface="+mn-ea"/>
              </a:rPr>
              <a:t>RNFNP-Clinic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CE36E972-2148-EB91-7A31-4BD84B9CE603}"/>
              </a:ext>
            </a:extLst>
          </p:cNvPr>
          <p:cNvGraphicFramePr>
            <a:graphicFrameLocks noGrp="1"/>
          </p:cNvGraphicFramePr>
          <p:nvPr/>
        </p:nvGraphicFramePr>
        <p:xfrm>
          <a:off x="3803642" y="64283"/>
          <a:ext cx="8240375" cy="6657192"/>
        </p:xfrm>
        <a:graphic>
          <a:graphicData uri="http://schemas.openxmlformats.org/drawingml/2006/table">
            <a:tbl>
              <a:tblPr/>
              <a:tblGrid>
                <a:gridCol w="5554972">
                  <a:extLst>
                    <a:ext uri="{9D8B030D-6E8A-4147-A177-3AD203B41FA5}">
                      <a16:colId xmlns:a16="http://schemas.microsoft.com/office/drawing/2014/main" val="2391921705"/>
                    </a:ext>
                  </a:extLst>
                </a:gridCol>
                <a:gridCol w="561959">
                  <a:extLst>
                    <a:ext uri="{9D8B030D-6E8A-4147-A177-3AD203B41FA5}">
                      <a16:colId xmlns:a16="http://schemas.microsoft.com/office/drawing/2014/main" val="2470808271"/>
                    </a:ext>
                  </a:extLst>
                </a:gridCol>
                <a:gridCol w="497932">
                  <a:extLst>
                    <a:ext uri="{9D8B030D-6E8A-4147-A177-3AD203B41FA5}">
                      <a16:colId xmlns:a16="http://schemas.microsoft.com/office/drawing/2014/main" val="2148153166"/>
                    </a:ext>
                  </a:extLst>
                </a:gridCol>
                <a:gridCol w="800124">
                  <a:extLst>
                    <a:ext uri="{9D8B030D-6E8A-4147-A177-3AD203B41FA5}">
                      <a16:colId xmlns:a16="http://schemas.microsoft.com/office/drawing/2014/main" val="480842513"/>
                    </a:ext>
                  </a:extLst>
                </a:gridCol>
                <a:gridCol w="825388">
                  <a:extLst>
                    <a:ext uri="{9D8B030D-6E8A-4147-A177-3AD203B41FA5}">
                      <a16:colId xmlns:a16="http://schemas.microsoft.com/office/drawing/2014/main" val="782092519"/>
                    </a:ext>
                  </a:extLst>
                </a:gridCol>
              </a:tblGrid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상처봉합을 위한 재평가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4.25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0.85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0.72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7421483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피임약 복용을 원하는 환자의 사정 및 관리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4.20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1.70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2.91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12673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바르톨린 낭종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(Bartholin cyst)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의 절개 및 배액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4.15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0.99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0.98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497341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관절 주사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4.15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0.99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0.98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7386938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경미한 화상 제거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(debride)</a:t>
                      </a:r>
                      <a:endParaRPr lang="ko-KR" altLang="en-US" sz="14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4.10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0.99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0.98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2311346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피부 및 분비물의 자외선 검사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4.00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1.26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9897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관절 흡인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3.95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1.10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224764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휴대용 폐활량측정법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3.95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1.43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180942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호르몬 이식술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3.85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5290816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폐기능 검사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3.70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1.80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87524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자궁 내 장치 삽입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3.55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1.28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1.63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3655834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안구 확장 및 검사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3.40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1.27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1.62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76994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혈전성 치질의 절개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3.25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1.20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1.46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95968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안구의 틈새등 검사 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3.20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1.47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2.17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502323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안압측정법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(tonometry)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시행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2.95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1.31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1.73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131600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흉부 </a:t>
                      </a: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CT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판독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2.80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1.32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1.75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572975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복부 </a:t>
                      </a: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CT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판독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2.75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1.37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1.88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1397724"/>
                  </a:ext>
                </a:extLst>
              </a:tr>
              <a:tr h="365831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골반 </a:t>
                      </a: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CT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판독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1.85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1.60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2.56</a:t>
                      </a:r>
                    </a:p>
                  </a:txBody>
                  <a:tcPr marL="7642" marR="7642" marT="36681" marB="36681">
                    <a:lnL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351" cap="flat" cmpd="sng" algn="ctr">
                      <a:solidFill>
                        <a:srgbClr val="CAE6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60340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5CC25A0-E5A9-2539-C13D-0F6899C9B34C}"/>
              </a:ext>
            </a:extLst>
          </p:cNvPr>
          <p:cNvSpPr txBox="1"/>
          <p:nvPr/>
        </p:nvSpPr>
        <p:spPr>
          <a:xfrm>
            <a:off x="2252311" y="1116125"/>
            <a:ext cx="76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</a:rPr>
              <a:t>③</a:t>
            </a:r>
          </a:p>
        </p:txBody>
      </p:sp>
    </p:spTree>
    <p:extLst>
      <p:ext uri="{BB962C8B-B14F-4D97-AF65-F5344CB8AC3E}">
        <p14:creationId xmlns:p14="http://schemas.microsoft.com/office/powerpoint/2010/main" val="40659638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7B7547-3093-41E6-8010-80332E39A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RFNPCI </a:t>
            </a:r>
            <a:r>
              <a:rPr lang="ko-KR" altLang="en-US" dirty="0"/>
              <a:t>개발</a:t>
            </a:r>
            <a:r>
              <a:rPr lang="en-US" altLang="ko-KR" dirty="0"/>
              <a:t> </a:t>
            </a:r>
            <a:r>
              <a:rPr lang="ko-KR" altLang="en-US" dirty="0"/>
              <a:t>후 과제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25E016D-F785-4EDD-859D-D2398F181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RFNPCI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 타당도 평가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농촌사회의 요구를 충족시키기 위해 전문간호사를 인터뷰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 의료기관의 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CEO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나 의료책임자에게 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RFNPCI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제시하여 농촌간호사의 역량에 대한 피드백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간호학과 및 간호교육 지도자에게 향후 간호 교육 커리큘럼과 역량을 충족시키기 위해 교과과정에 포함하도록 제안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COVID-19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이후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감염병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대응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재난 대비 또는 원격 보건의료 기술의 사용 역량 등이 추가될 필요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2~3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주기로 목록을 재평가할 필요가 있음</a:t>
            </a:r>
            <a:endParaRPr lang="en-US" altLang="ko-KR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11270-0D1B-4A8E-941A-C0DEFA4EAA5D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24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농촌간호실무를 위한 농촌 전문간호사의 역량</a:t>
            </a:r>
          </a:p>
        </p:txBody>
      </p:sp>
    </p:spTree>
    <p:extLst>
      <p:ext uri="{BB962C8B-B14F-4D97-AF65-F5344CB8AC3E}">
        <p14:creationId xmlns:p14="http://schemas.microsoft.com/office/powerpoint/2010/main" val="4177661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844935-4B96-4032-8495-9CC7FD589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928" y="290990"/>
            <a:ext cx="11421862" cy="780094"/>
          </a:xfrm>
        </p:spPr>
        <p:txBody>
          <a:bodyPr>
            <a:normAutofit/>
          </a:bodyPr>
          <a:lstStyle/>
          <a:p>
            <a:r>
              <a:rPr lang="en-US" altLang="ko-KR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RNT</a:t>
            </a:r>
            <a:r>
              <a:rPr lang="ko-KR" altLang="en-US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 간호교육</a:t>
            </a:r>
            <a:r>
              <a:rPr lang="en-US" altLang="ko-KR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실무</a:t>
            </a:r>
            <a:r>
              <a:rPr lang="en-US" altLang="ko-KR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정책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AE0B34D-48FD-4642-A38E-B3F27999A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420" y="1259927"/>
            <a:ext cx="11229159" cy="5307083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첫번째 이론적 진술문의 함의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농촌주민들은 건강을 주로 일하고 생산적이며 일상적인 과업을 수행할 수 있는 능력으로 정의한다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.”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건강신념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노동신념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건강은 노동과 관련하여 정의되고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 요구는 노동 요구보다 부차적인 것이다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marL="457200" indent="-457200">
              <a:buFont typeface="+mj-lt"/>
              <a:buAutoNum type="arabicParenR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교육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건강에 대한 역할수행의 개념을 간호교육과정에 포함시켜 간호사정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간호계획 시 대상자가 노동하고 일상적인 과업을 수행하는 능력에 대한 건강문제의 실제적인 또는 잠재적인 영향을 포함해야 한다고 제안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건강에 대한 정의가 건강 및 질병관리 행태에 어떻게 영향을 미치는지를 배울 수 있어야 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marL="457200" indent="-457200">
              <a:buFont typeface="+mj-lt"/>
              <a:buAutoNum type="arabicParenR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실무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보건서비스가 노동과 역할 수행의 리듬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주기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맞게 지향되고 구조화되어야 함을 의미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예방적 간호에 접근하는 새로운 방법을 추구해야 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pPr marL="457200" indent="-457200">
              <a:buFont typeface="+mj-lt"/>
              <a:buAutoNum type="arabicParenR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정책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주민들이 적절한 농촌보건서비스를 받을 수 있도록 재정지원체계를 마련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미국의 다수를 차지하는 백인 인구집단이 아닌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AI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나 토착민들의 건강신념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정의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 어떻게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다른지를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연구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지리적 영역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연령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민족 집단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직업 및 환경에 따라 다양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특히 </a:t>
            </a:r>
            <a:r>
              <a:rPr lang="ko-KR" altLang="en-US" sz="24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농촌의 하위 인구집단의 건강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860EB4-0177-4A14-9FCD-200E9805455D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21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간호 실무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교육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그리고 정책적 함의</a:t>
            </a:r>
          </a:p>
        </p:txBody>
      </p:sp>
    </p:spTree>
    <p:extLst>
      <p:ext uri="{BB962C8B-B14F-4D97-AF65-F5344CB8AC3E}">
        <p14:creationId xmlns:p14="http://schemas.microsoft.com/office/powerpoint/2010/main" val="42424157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844935-4B96-4032-8495-9CC7FD589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928" y="290990"/>
            <a:ext cx="11421862" cy="780094"/>
          </a:xfrm>
        </p:spPr>
        <p:txBody>
          <a:bodyPr>
            <a:normAutofit/>
          </a:bodyPr>
          <a:lstStyle/>
          <a:p>
            <a:r>
              <a:rPr lang="en-US" altLang="ko-KR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RNT</a:t>
            </a:r>
            <a:r>
              <a:rPr lang="ko-KR" altLang="en-US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 간호교육</a:t>
            </a:r>
            <a:r>
              <a:rPr lang="en-US" altLang="ko-KR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실무</a:t>
            </a:r>
            <a:r>
              <a:rPr lang="en-US" altLang="ko-KR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정책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AE0B34D-48FD-4642-A38E-B3F27999A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25" y="1369959"/>
            <a:ext cx="11328550" cy="519705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두번째 이론적 진술문의 함의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농촌주민은 자립적이고 외부인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국가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지역의 복지프로그램 등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이나 기관의 도움이나 서비스를 받아들이는 것을 꺼린다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.”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자립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외부인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-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내부인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선주민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-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이주민 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교육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참여형 지역사회 개발 접근법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 농촌주민 자신의 건강요구와 자원에 맞게 건강계획을 파악하고 설계를 강조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지역사회 발전과 참여행동의 원칙을 농촌실무에 적용할 수 있도록 간호학생이 농촌주민 및 지역사회와 협력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파트너쉽 개발과 유지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기술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</a:p>
          <a:p>
            <a:pPr marL="457200" indent="-457200">
              <a:buFont typeface="+mj-lt"/>
              <a:buAutoNum type="arabicParenR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실무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캐나다의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워크북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사례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미국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핀드홀트의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연구 등 예시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정책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원격의료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공급자 간 협력적 네트워크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 재정개혁 등 농촌의 제한된 자원 문제를 해결하려는 노력이 계속되고 있으나 농촌인구의 부족으로 쉽게 해결되지 못함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완화의료나 생애말기 간호서비스 제공 등은 여전히 농촌지역에 존재하지 않거나 제한적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CAHs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 국가의 재정적 지원을 받아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(Flex program)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광범위하게 운영되고 있음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 </a:t>
            </a:r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106F96-23A5-4E0F-A73F-A76910DAB419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21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간호 실무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교육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그리고 정책적 함의</a:t>
            </a:r>
          </a:p>
        </p:txBody>
      </p:sp>
    </p:spTree>
    <p:extLst>
      <p:ext uri="{BB962C8B-B14F-4D97-AF65-F5344CB8AC3E}">
        <p14:creationId xmlns:p14="http://schemas.microsoft.com/office/powerpoint/2010/main" val="247591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E71090-88D2-446C-841A-521CCB36D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878" y="104991"/>
            <a:ext cx="10515600" cy="698361"/>
          </a:xfrm>
        </p:spPr>
        <p:txBody>
          <a:bodyPr>
            <a:normAutofit fontScale="90000"/>
          </a:bodyPr>
          <a:lstStyle/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미국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(NP):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 탄생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A2C2AF-3D19-4151-9E13-68A0E6F30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878" y="817172"/>
            <a:ext cx="11263808" cy="5643449"/>
          </a:xfrm>
        </p:spPr>
        <p:txBody>
          <a:bodyPr>
            <a:noAutofit/>
          </a:bodyPr>
          <a:lstStyle/>
          <a:p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1965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</a:t>
            </a:r>
            <a:r>
              <a:rPr lang="ko-KR" altLang="en-US" sz="20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콜로라도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대학교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(Univ. of Colorado)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에서 시범사업으로 처음 시작됨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en-US" altLang="ko-KR" sz="2000" b="1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pediatric nurse practitioner program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” (by nurse Loretta Ford &amp; Dr. Henry Silver)</a:t>
            </a:r>
          </a:p>
          <a:p>
            <a:pPr lvl="1"/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목적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 to provide comprehensive well-child care and to manage common </a:t>
            </a:r>
          </a:p>
          <a:p>
            <a:pPr marL="457200" lvl="1" indent="0">
              <a:buNone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   childhood health problems</a:t>
            </a:r>
          </a:p>
          <a:p>
            <a:pPr lvl="1"/>
            <a:r>
              <a:rPr lang="en-US" altLang="ko-KR" sz="20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4-month program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health histories, physical exams, devise a list of differential diagnoses, treatment plan and initial therapy based on clinical assessment </a:t>
            </a:r>
          </a:p>
          <a:p>
            <a:pPr lvl="1"/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Certified RNs as </a:t>
            </a:r>
            <a:r>
              <a:rPr lang="en-US" altLang="ko-KR" sz="2000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Pediatric Nurse Practitioners </a:t>
            </a:r>
            <a:r>
              <a:rPr lang="en-US" altLang="ko-KR" sz="2000" b="1" i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without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requiring master’s degree</a:t>
            </a:r>
          </a:p>
          <a:p>
            <a:r>
              <a:rPr lang="ko-KR" altLang="en-US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농촌지역과 소외계층에게 더 많은</a:t>
            </a:r>
            <a:r>
              <a:rPr lang="en-US" altLang="ko-KR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더 나은 서비스 제공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이라는 요구에서 탄생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1965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전후 미국 의료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Medicare and Medicaid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제도가 시작됨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(1965),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의료의 전문화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세분화가 가속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전문의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증가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일반의 감소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의료비 상승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 more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accessible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and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affordable care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대한 국민의 요구 증가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Role of NPs: </a:t>
            </a:r>
            <a:r>
              <a:rPr lang="en-US" altLang="ko-KR" sz="2000" b="1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blurry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and soon </a:t>
            </a:r>
            <a:r>
              <a:rPr lang="en-US" altLang="ko-KR" sz="2000" b="1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overstepped the invisible line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separating nursing and medicine.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(ANA)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 의사 모두에게서 </a:t>
            </a:r>
            <a:r>
              <a:rPr lang="ko-KR" altLang="en-US" sz="20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소송당함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en-US" altLang="ko-KR" sz="2000" b="1" dirty="0">
                <a:solidFill>
                  <a:srgbClr val="0070C0"/>
                </a:solidFill>
                <a:latin typeface="Hancom Gothic" panose="02000500000000000000" pitchFamily="2" charset="-127"/>
                <a:ea typeface="Hancom Gothic" panose="02000500000000000000" pitchFamily="2" charset="-127"/>
              </a:rPr>
              <a:t>Policy makers supported the new role for nurses</a:t>
            </a:r>
            <a:r>
              <a:rPr lang="en-US" altLang="ko-KR" sz="20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정부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/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민간단체 지원에 힘입어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1970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년대 초에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“Committee to Study Extended Roles for Nurses”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구성됨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=&gt; essential to providing equal access to health care for all Americans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라고 결론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1969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Wayne State University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석사과정 개설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“Health Nurse Clinicians”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명칭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1970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6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월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FNP certificate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program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“the Frontier School of Midwifery and Family Nursing”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2A0466-80E5-4FD7-B1BE-2E10B6C62506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11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 보건의료제공자로서의 전문간호사</a:t>
            </a:r>
          </a:p>
        </p:txBody>
      </p:sp>
      <p:pic>
        <p:nvPicPr>
          <p:cNvPr id="1030" name="Picture 6" descr="History of Professional Nursing in the United States Toward a Culture of  Health ISBN:9780826133120 - TextbookRush">
            <a:extLst>
              <a:ext uri="{FF2B5EF4-FFF2-40B4-BE49-F238E27FC236}">
                <a16:creationId xmlns:a16="http://schemas.microsoft.com/office/drawing/2014/main" id="{A7019355-701A-4535-A6BB-DC7A7A1F1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697" y="104991"/>
            <a:ext cx="1487286" cy="212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9933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844935-4B96-4032-8495-9CC7FD589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261" y="477079"/>
            <a:ext cx="11421862" cy="780094"/>
          </a:xfrm>
        </p:spPr>
        <p:txBody>
          <a:bodyPr>
            <a:normAutofit/>
          </a:bodyPr>
          <a:lstStyle/>
          <a:p>
            <a:r>
              <a:rPr lang="en-US" altLang="ko-KR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RNT</a:t>
            </a:r>
            <a:r>
              <a:rPr lang="ko-KR" altLang="en-US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와 간호교육</a:t>
            </a:r>
            <a:r>
              <a:rPr lang="en-US" altLang="ko-KR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실무</a:t>
            </a:r>
            <a:r>
              <a:rPr lang="en-US" altLang="ko-KR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3500" b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그리고 정책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AE0B34D-48FD-4642-A38E-B3F27999A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1" y="1411357"/>
            <a:ext cx="11111947" cy="496956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세번째 이론적 진술문의 함의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“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농촌지역의 보건의료 제공자는 도시 또는 교외지역의 제공자들보다 익명성 부재와 역할확산을 경험하고 있으므로 이를 다루어야 한다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.”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개념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익명성 부재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역할확산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교육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 간호사에 관심있는 간호학생 또는 간호사를 대상으로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generalist role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과 </a:t>
            </a:r>
            <a:r>
              <a:rPr lang="en-US" altLang="ko-KR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multispecialist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role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을 개발할 수 있는 기회를 제공해야 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농촌지역에서의 임상실습 권장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농촌 건강 및 실무현안에 대한 세미나 등 실시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고립감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문제를 해결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실무와 정책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보건의료 제공자 채용 시 농촌지역 출신 의료인 채용을 권장하기 위한 노력이 필요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농촌 지역 보건의료인의 낮은 지역사회 만족도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높은 직장 내 스트레스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직장 내 자율성에 대한 낮은 만족도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근무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스케쥴에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대한 낮은 만족도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추가적인 교육에 대한 요구 등이 해결되어야 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CB1C71-244D-47B1-A748-925306F56709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21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간호 실무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교육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그리고 정책적 함의</a:t>
            </a:r>
          </a:p>
        </p:txBody>
      </p:sp>
    </p:spTree>
    <p:extLst>
      <p:ext uri="{BB962C8B-B14F-4D97-AF65-F5344CB8AC3E}">
        <p14:creationId xmlns:p14="http://schemas.microsoft.com/office/powerpoint/2010/main" val="1586468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42A8B6-82FD-FE36-F5DF-E60696F3E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728" y="270907"/>
            <a:ext cx="10674292" cy="595618"/>
          </a:xfrm>
        </p:spPr>
        <p:txBody>
          <a:bodyPr>
            <a:noAutofit/>
          </a:bodyPr>
          <a:lstStyle/>
          <a:p>
            <a:r>
              <a:rPr lang="ko-KR" altLang="en-US" sz="3500" b="1" dirty="0"/>
              <a:t>우리나라 전문간호사 제도</a:t>
            </a:r>
            <a:endParaRPr lang="en-US" sz="3500" b="1" dirty="0"/>
          </a:p>
        </p:txBody>
      </p:sp>
      <p:sp>
        <p:nvSpPr>
          <p:cNvPr id="9" name="내용 개체 틀 8">
            <a:extLst>
              <a:ext uri="{FF2B5EF4-FFF2-40B4-BE49-F238E27FC236}">
                <a16:creationId xmlns:a16="http://schemas.microsoft.com/office/drawing/2014/main" id="{2B6283D0-BDB8-761E-34FF-5198E8F9D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728" y="1115736"/>
            <a:ext cx="10842072" cy="5061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1)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 연혁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2)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 배출현황</a:t>
            </a:r>
            <a:endParaRPr lang="en-US" altLang="ko-KR" sz="2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2022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9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월 현재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en-US" altLang="ko-KR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16,888</a:t>
            </a:r>
            <a:r>
              <a:rPr lang="ko-KR" altLang="en-US" sz="2000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명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000" b="0" i="0" dirty="0">
                <a:effectLst/>
                <a:latin typeface="Nanum Gothic"/>
              </a:rPr>
              <a:t>가정 </a:t>
            </a:r>
            <a:r>
              <a:rPr lang="en-US" altLang="ko-KR" sz="2000" b="0" i="0" dirty="0">
                <a:effectLst/>
                <a:latin typeface="Nanum Gothic"/>
              </a:rPr>
              <a:t>1,279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, </a:t>
            </a:r>
            <a:r>
              <a:rPr lang="ko-KR" altLang="en-US" sz="2000" b="0" i="0" dirty="0">
                <a:effectLst/>
                <a:latin typeface="Nanum Gothic"/>
              </a:rPr>
              <a:t>감염관리 </a:t>
            </a:r>
            <a:r>
              <a:rPr lang="en-US" altLang="ko-KR" sz="2000" b="0" i="0" dirty="0">
                <a:effectLst/>
                <a:latin typeface="Nanum Gothic"/>
              </a:rPr>
              <a:t>541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, </a:t>
            </a:r>
            <a:r>
              <a:rPr lang="ko-KR" altLang="en-US" sz="2000" b="0" i="0" dirty="0">
                <a:effectLst/>
                <a:latin typeface="Nanum Gothic"/>
              </a:rPr>
              <a:t>노인 </a:t>
            </a:r>
            <a:r>
              <a:rPr lang="en-US" altLang="ko-KR" sz="2000" b="0" i="0" dirty="0">
                <a:effectLst/>
                <a:latin typeface="Nanum Gothic"/>
              </a:rPr>
              <a:t>2,625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. </a:t>
            </a:r>
            <a:r>
              <a:rPr lang="ko-KR" altLang="en-US" sz="2000" b="0" i="0" dirty="0">
                <a:effectLst/>
                <a:latin typeface="Nanum Gothic"/>
              </a:rPr>
              <a:t>마취 </a:t>
            </a:r>
            <a:r>
              <a:rPr lang="en-US" altLang="ko-KR" sz="2000" b="0" i="0" dirty="0">
                <a:effectLst/>
                <a:latin typeface="Nanum Gothic"/>
              </a:rPr>
              <a:t>70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, </a:t>
            </a:r>
            <a:r>
              <a:rPr lang="ko-KR" altLang="en-US" sz="2000" b="0" i="0" dirty="0">
                <a:effectLst/>
                <a:latin typeface="Nanum Gothic"/>
              </a:rPr>
              <a:t>보건 </a:t>
            </a:r>
            <a:r>
              <a:rPr lang="en-US" altLang="ko-KR" sz="2000" b="0" i="0" dirty="0">
                <a:effectLst/>
                <a:latin typeface="Nanum Gothic"/>
              </a:rPr>
              <a:t>4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,</a:t>
            </a:r>
            <a:r>
              <a:rPr lang="ko-KR" altLang="en-US" sz="2000" b="0" i="0" dirty="0">
                <a:effectLst/>
                <a:latin typeface="Nanum Gothic"/>
              </a:rPr>
              <a:t> 산업 </a:t>
            </a:r>
            <a:r>
              <a:rPr lang="en-US" altLang="ko-KR" sz="2000" b="0" i="0" dirty="0">
                <a:effectLst/>
                <a:latin typeface="Nanum Gothic"/>
              </a:rPr>
              <a:t>191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, </a:t>
            </a:r>
            <a:r>
              <a:rPr lang="ko-KR" altLang="en-US" sz="2000" b="0" i="0" dirty="0">
                <a:effectLst/>
                <a:latin typeface="Nanum Gothic"/>
              </a:rPr>
              <a:t>아동 </a:t>
            </a:r>
            <a:r>
              <a:rPr lang="en-US" altLang="ko-KR" sz="2000" b="0" i="0" dirty="0">
                <a:effectLst/>
                <a:latin typeface="Nanum Gothic"/>
              </a:rPr>
              <a:t>137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, </a:t>
            </a:r>
            <a:r>
              <a:rPr lang="ko-KR" altLang="en-US" sz="2000" b="0" i="0" dirty="0">
                <a:effectLst/>
                <a:latin typeface="Nanum Gothic"/>
              </a:rPr>
              <a:t>응급 </a:t>
            </a:r>
            <a:r>
              <a:rPr lang="en-US" altLang="ko-KR" sz="2000" b="0" i="0" dirty="0">
                <a:effectLst/>
                <a:latin typeface="Nanum Gothic"/>
              </a:rPr>
              <a:t>358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, </a:t>
            </a:r>
            <a:r>
              <a:rPr lang="ko-KR" altLang="en-US" sz="2000" b="0" i="0" dirty="0">
                <a:effectLst/>
                <a:latin typeface="Nanum Gothic"/>
              </a:rPr>
              <a:t>임상 </a:t>
            </a:r>
            <a:r>
              <a:rPr lang="en-US" altLang="ko-KR" sz="2000" b="0" i="0" dirty="0">
                <a:effectLst/>
                <a:latin typeface="Nanum Gothic"/>
              </a:rPr>
              <a:t>383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, </a:t>
            </a:r>
            <a:r>
              <a:rPr lang="ko-KR" altLang="en-US" sz="2000" b="0" i="0" dirty="0">
                <a:effectLst/>
                <a:latin typeface="Nanum Gothic"/>
              </a:rPr>
              <a:t>정신 </a:t>
            </a:r>
            <a:r>
              <a:rPr lang="en-US" altLang="ko-KR" sz="2000" b="0" i="0" dirty="0">
                <a:effectLst/>
                <a:latin typeface="Nanum Gothic"/>
              </a:rPr>
              <a:t>470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, </a:t>
            </a:r>
            <a:r>
              <a:rPr lang="ko-KR" altLang="en-US" sz="2000" b="0" i="0" dirty="0">
                <a:effectLst/>
                <a:latin typeface="Nanum Gothic"/>
              </a:rPr>
              <a:t>종양 </a:t>
            </a:r>
            <a:r>
              <a:rPr lang="en-US" altLang="ko-KR" sz="2000" b="0" i="0" dirty="0">
                <a:effectLst/>
                <a:latin typeface="Nanum Gothic"/>
              </a:rPr>
              <a:t>1,125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, </a:t>
            </a:r>
            <a:r>
              <a:rPr lang="ko-KR" altLang="en-US" sz="2000" b="0" i="0" dirty="0">
                <a:effectLst/>
                <a:latin typeface="Nanum Gothic"/>
              </a:rPr>
              <a:t>중환자 </a:t>
            </a:r>
            <a:r>
              <a:rPr lang="en-US" altLang="ko-KR" sz="2000" b="0" i="0" dirty="0">
                <a:effectLst/>
                <a:latin typeface="Nanum Gothic"/>
              </a:rPr>
              <a:t>830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, </a:t>
            </a:r>
            <a:r>
              <a:rPr lang="ko-KR" altLang="en-US" sz="2000" b="0" i="0" dirty="0">
                <a:effectLst/>
                <a:latin typeface="Nanum Gothic"/>
              </a:rPr>
              <a:t>호스피스 </a:t>
            </a:r>
            <a:r>
              <a:rPr lang="en-US" altLang="ko-KR" sz="2000" b="0" i="0" dirty="0">
                <a:effectLst/>
                <a:latin typeface="Nanum Gothic"/>
              </a:rPr>
              <a:t>711</a:t>
            </a:r>
            <a:r>
              <a:rPr lang="ko-KR" altLang="en-US" sz="2000" b="0" i="0" dirty="0">
                <a:effectLst/>
                <a:latin typeface="Nanum Gothic"/>
              </a:rPr>
              <a:t>명 총</a:t>
            </a:r>
            <a:r>
              <a:rPr lang="en-US" altLang="ko-KR" sz="2000" b="0" i="0" dirty="0">
                <a:effectLst/>
                <a:latin typeface="Nanum Gothic"/>
              </a:rPr>
              <a:t>8,724</a:t>
            </a:r>
            <a:r>
              <a:rPr lang="ko-KR" altLang="en-US" sz="2000" b="0" i="0" dirty="0">
                <a:effectLst/>
                <a:latin typeface="Nanum Gothic"/>
              </a:rPr>
              <a:t>명</a:t>
            </a:r>
            <a:r>
              <a:rPr lang="en-US" altLang="ko-KR" sz="2000" b="0" i="0" dirty="0">
                <a:effectLst/>
                <a:latin typeface="Nanum Gothic"/>
              </a:rPr>
              <a:t>)</a:t>
            </a:r>
            <a:endParaRPr lang="en-US" altLang="ko-KR" sz="2000" u="sng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2005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자격시험 시행 이전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8,164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명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(48.3%),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자격시험 시행 후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8,724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명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(51.7%)</a:t>
            </a:r>
          </a:p>
          <a:p>
            <a:pPr marL="0" indent="0">
              <a:buNone/>
            </a:pP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3) 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 교육 현황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(2021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5</a:t>
            </a:r>
            <a:r>
              <a:rPr lang="ko-KR" altLang="en-US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월 기준</a:t>
            </a:r>
            <a:r>
              <a:rPr lang="en-US" altLang="ko-KR" sz="2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endParaRPr lang="en-US" sz="20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E582A86-6D8A-781D-5B67-0EF05F4886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629" y="931178"/>
            <a:ext cx="5286813" cy="186095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8C5D1406-14AC-2CA7-FE1A-4E1BAFA9E2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790720"/>
            <a:ext cx="8563696" cy="138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6185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32C7BA6-7A03-ADAC-656D-FAD92AB4D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929" y="186967"/>
            <a:ext cx="6879646" cy="648406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705B53-1FD9-6B23-D1CE-5E8BEFA46147}"/>
              </a:ext>
            </a:extLst>
          </p:cNvPr>
          <p:cNvSpPr txBox="1"/>
          <p:nvPr/>
        </p:nvSpPr>
        <p:spPr>
          <a:xfrm>
            <a:off x="166254" y="637310"/>
            <a:ext cx="40547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600" b="1" dirty="0"/>
              <a:t>우리나라 가정간호 현황</a:t>
            </a:r>
            <a:endParaRPr lang="en-US" altLang="ko-KR" sz="2600" b="1" dirty="0"/>
          </a:p>
          <a:p>
            <a:r>
              <a:rPr lang="en-US" sz="2600" b="1" dirty="0"/>
              <a:t>(2020</a:t>
            </a:r>
            <a:r>
              <a:rPr lang="ko-KR" altLang="en-US" sz="2600" b="1" dirty="0"/>
              <a:t>년 현재</a:t>
            </a:r>
            <a:r>
              <a:rPr lang="en-US" altLang="ko-KR" sz="2600" b="1" dirty="0"/>
              <a:t>)</a:t>
            </a:r>
            <a:endParaRPr lang="en-US" sz="2600" b="1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2D53606-929C-AF8E-2942-989F709BABA3}"/>
              </a:ext>
            </a:extLst>
          </p:cNvPr>
          <p:cNvSpPr/>
          <p:nvPr/>
        </p:nvSpPr>
        <p:spPr>
          <a:xfrm>
            <a:off x="5670958" y="931177"/>
            <a:ext cx="5152617" cy="671119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BA00B2-5B4B-C0F2-F6B2-69329FF52432}"/>
              </a:ext>
            </a:extLst>
          </p:cNvPr>
          <p:cNvSpPr txBox="1"/>
          <p:nvPr/>
        </p:nvSpPr>
        <p:spPr>
          <a:xfrm>
            <a:off x="478172" y="5599201"/>
            <a:ext cx="2835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</a:t>
            </a:r>
            <a:r>
              <a:rPr lang="ko-KR" altLang="en-US" sz="1200" dirty="0"/>
              <a:t>출처</a:t>
            </a:r>
            <a:r>
              <a:rPr lang="en-US" altLang="ko-KR" sz="1200" dirty="0"/>
              <a:t>: </a:t>
            </a:r>
            <a:r>
              <a:rPr lang="ko-KR" altLang="en-US" sz="1200" b="0" i="0" dirty="0" err="1">
                <a:solidFill>
                  <a:srgbClr val="333333"/>
                </a:solidFill>
                <a:effectLst/>
                <a:latin typeface="Noto Sans KR"/>
              </a:rPr>
              <a:t>백희정</a:t>
            </a:r>
            <a:r>
              <a:rPr lang="ko-KR" altLang="en-US" sz="1200" b="0" i="0" dirty="0">
                <a:solidFill>
                  <a:srgbClr val="333333"/>
                </a:solidFill>
                <a:effectLst/>
                <a:latin typeface="Noto Sans KR"/>
              </a:rPr>
              <a:t> 외</a:t>
            </a:r>
            <a:r>
              <a:rPr lang="en-US" altLang="ko-KR" sz="1200" b="0" i="0" dirty="0">
                <a:solidFill>
                  <a:srgbClr val="333333"/>
                </a:solidFill>
                <a:effectLst/>
                <a:latin typeface="Noto Sans KR"/>
              </a:rPr>
              <a:t>, (2020). </a:t>
            </a:r>
            <a:r>
              <a:rPr lang="ko-KR" altLang="en-US" sz="1200" b="0" i="0" dirty="0">
                <a:solidFill>
                  <a:srgbClr val="333333"/>
                </a:solidFill>
                <a:effectLst/>
                <a:latin typeface="Noto Sans KR"/>
              </a:rPr>
              <a:t>우리나라 가정간호 현황 분석</a:t>
            </a:r>
            <a:r>
              <a:rPr lang="en-US" altLang="ko-KR" sz="1200" b="0" i="0" dirty="0">
                <a:solidFill>
                  <a:srgbClr val="333333"/>
                </a:solidFill>
                <a:effectLst/>
                <a:latin typeface="Noto Sans KR"/>
              </a:rPr>
              <a:t>: 2020</a:t>
            </a:r>
            <a:r>
              <a:rPr lang="ko-KR" altLang="en-US" sz="1200" b="0" i="0" dirty="0">
                <a:solidFill>
                  <a:srgbClr val="333333"/>
                </a:solidFill>
                <a:effectLst/>
                <a:latin typeface="Noto Sans KR"/>
              </a:rPr>
              <a:t>년 가정간호 근로실태 조사를 기반으로</a:t>
            </a:r>
            <a:r>
              <a:rPr lang="en-US" altLang="ko-KR" sz="1200" b="0" i="0" dirty="0">
                <a:solidFill>
                  <a:srgbClr val="333333"/>
                </a:solidFill>
                <a:effectLst/>
                <a:latin typeface="Noto Sans KR"/>
              </a:rPr>
              <a:t>. </a:t>
            </a:r>
            <a:r>
              <a:rPr lang="ko-KR" altLang="en-US" sz="1200" b="0" i="0" dirty="0">
                <a:solidFill>
                  <a:srgbClr val="333333"/>
                </a:solidFill>
                <a:effectLst/>
                <a:latin typeface="Noto Sans KR"/>
              </a:rPr>
              <a:t>가정간호학회지</a:t>
            </a:r>
            <a:r>
              <a:rPr lang="en-US" altLang="ko-KR" sz="1200" b="0" i="0" dirty="0">
                <a:solidFill>
                  <a:srgbClr val="333333"/>
                </a:solidFill>
                <a:effectLst/>
                <a:latin typeface="Noto Sans KR"/>
              </a:rPr>
              <a:t>, 27(3), 356-371.</a:t>
            </a:r>
            <a:r>
              <a:rPr lang="en-US" altLang="ko-KR" sz="1200" dirty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2752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FE9CC73-2285-4387-A7D5-87A0ECEF1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451" y="390698"/>
            <a:ext cx="10863349" cy="1136262"/>
          </a:xfrm>
        </p:spPr>
        <p:txBody>
          <a:bodyPr>
            <a:normAutofit/>
          </a:bodyPr>
          <a:lstStyle/>
          <a:p>
            <a:r>
              <a:rPr lang="ko-KR" altLang="en-US" sz="35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 간호서비스 수요와 관련된 보건의료환경 변화 요인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733F540-A37F-4363-811D-C445461FC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644" y="1737360"/>
            <a:ext cx="10672156" cy="305330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노인 인구의 증가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만성질환 및 복합질환 유병률 증가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의료서비스의 질적 수준 향상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의사 수급 제한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전공의 특별법 시행 이후 전공의 수련시간 감소에 따른 업무 공백의 발생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국가보건의료자원의 효율적 배분을 통한 의료비 절감 기대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D63709-F2E4-453C-B497-97DA61A42BB7}"/>
              </a:ext>
            </a:extLst>
          </p:cNvPr>
          <p:cNvSpPr txBox="1"/>
          <p:nvPr/>
        </p:nvSpPr>
        <p:spPr>
          <a:xfrm>
            <a:off x="6530009" y="5287617"/>
            <a:ext cx="4969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*</a:t>
            </a:r>
            <a:r>
              <a:rPr lang="ko-KR" altLang="en-US" dirty="0"/>
              <a:t>출처</a:t>
            </a:r>
            <a:r>
              <a:rPr lang="en-US" altLang="ko-KR" dirty="0"/>
              <a:t>: </a:t>
            </a:r>
            <a:r>
              <a:rPr lang="ko-KR" altLang="en-US" dirty="0"/>
              <a:t>전문간호사 제도 활성화를 위한 연구 </a:t>
            </a:r>
            <a:r>
              <a:rPr lang="en-US" altLang="ko-KR" dirty="0"/>
              <a:t>(</a:t>
            </a:r>
            <a:r>
              <a:rPr lang="ko-KR" altLang="en-US" dirty="0"/>
              <a:t>한국보건사회연구원 신영석 등</a:t>
            </a:r>
            <a:r>
              <a:rPr lang="en-US" altLang="ko-KR" dirty="0"/>
              <a:t>, 2019)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E0BCFF-D97E-41FF-96C2-E6C02B70C07E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11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 보건의료제공자로서의 전문간호사</a:t>
            </a:r>
          </a:p>
        </p:txBody>
      </p:sp>
    </p:spTree>
    <p:extLst>
      <p:ext uri="{BB962C8B-B14F-4D97-AF65-F5344CB8AC3E}">
        <p14:creationId xmlns:p14="http://schemas.microsoft.com/office/powerpoint/2010/main" val="572894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E88AE9-CE8D-663D-2867-927818A5E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가정간호 도입의 배경</a:t>
            </a:r>
            <a:endParaRPr 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9BD9C42-0E3E-62CE-8A1D-E7D0BF9C5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224547"/>
          </a:xfrm>
        </p:spPr>
        <p:txBody>
          <a:bodyPr>
            <a:normAutofit/>
          </a:bodyPr>
          <a:lstStyle/>
          <a:p>
            <a:r>
              <a:rPr lang="en-US" sz="2600" dirty="0"/>
              <a:t>1980</a:t>
            </a:r>
            <a:r>
              <a:rPr lang="ko-KR" altLang="en-US" sz="2600" dirty="0"/>
              <a:t>년대 만성질환자의 급격한 증가</a:t>
            </a:r>
            <a:endParaRPr lang="en-US" altLang="ko-KR" sz="2600" dirty="0"/>
          </a:p>
          <a:p>
            <a:r>
              <a:rPr lang="en-US" altLang="ko-KR" sz="2600" dirty="0"/>
              <a:t>1989</a:t>
            </a:r>
            <a:r>
              <a:rPr lang="ko-KR" altLang="en-US" sz="2600" dirty="0"/>
              <a:t>년 전국민의료보험 확대실시에 따른 의료수요 급증</a:t>
            </a:r>
            <a:r>
              <a:rPr lang="en-US" altLang="ko-KR" sz="2600" dirty="0"/>
              <a:t>, </a:t>
            </a:r>
            <a:r>
              <a:rPr lang="ko-KR" altLang="en-US" sz="2600" dirty="0"/>
              <a:t>종합병원으로의 환자 집중현상</a:t>
            </a:r>
            <a:endParaRPr lang="en-US" altLang="ko-KR" sz="2600" dirty="0"/>
          </a:p>
          <a:p>
            <a:r>
              <a:rPr lang="ko-KR" altLang="en-US" sz="2600" dirty="0"/>
              <a:t>노인인구의 </a:t>
            </a:r>
            <a:r>
              <a:rPr lang="ko-KR" altLang="en-US" sz="2600" dirty="0" err="1"/>
              <a:t>병원이용률</a:t>
            </a:r>
            <a:r>
              <a:rPr lang="ko-KR" altLang="en-US" sz="2600" dirty="0"/>
              <a:t> 증가에 따른 병상부족 현상</a:t>
            </a:r>
            <a:endParaRPr lang="en-US" altLang="ko-KR" sz="2600" dirty="0"/>
          </a:p>
          <a:p>
            <a:pPr marL="0" indent="0">
              <a:buNone/>
            </a:pPr>
            <a:r>
              <a:rPr lang="en-US" altLang="ko-KR" sz="2600" dirty="0"/>
              <a:t>=&gt; </a:t>
            </a:r>
            <a:r>
              <a:rPr lang="ko-KR" altLang="en-US" sz="2600" dirty="0"/>
              <a:t>의료기관에 소속된 가정간호사가 의사처방에 의해 재가환자에 대한 투약 및 간호서비스를 제공하고</a:t>
            </a:r>
            <a:r>
              <a:rPr lang="en-US" altLang="ko-KR" sz="2600" dirty="0"/>
              <a:t>, </a:t>
            </a:r>
            <a:r>
              <a:rPr lang="ko-KR" altLang="en-US" sz="2600" dirty="0"/>
              <a:t>의료수요 증가에 따른 병상부족현상 완화와 효율적인 자원 활용을 도모 </a:t>
            </a:r>
            <a:endParaRPr lang="en-US" sz="2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74ED4C-C21F-69A1-2D59-A2A2A5C776BE}"/>
              </a:ext>
            </a:extLst>
          </p:cNvPr>
          <p:cNvSpPr txBox="1"/>
          <p:nvPr/>
        </p:nvSpPr>
        <p:spPr>
          <a:xfrm>
            <a:off x="5905850" y="5394121"/>
            <a:ext cx="5335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  <a:r>
              <a:rPr lang="ko-KR" altLang="en-US" dirty="0"/>
              <a:t>출처</a:t>
            </a:r>
            <a:r>
              <a:rPr lang="en-US" altLang="ko-KR" dirty="0"/>
              <a:t>: </a:t>
            </a:r>
            <a:r>
              <a:rPr lang="ko-KR" altLang="en-US" dirty="0"/>
              <a:t>가정간호제도 </a:t>
            </a:r>
            <a:r>
              <a:rPr lang="en-US" altLang="ko-KR" dirty="0"/>
              <a:t>20</a:t>
            </a:r>
            <a:r>
              <a:rPr lang="ko-KR" altLang="en-US" dirty="0"/>
              <a:t>년 역사와 전망</a:t>
            </a:r>
            <a:endParaRPr lang="en-US" altLang="ko-KR" dirty="0"/>
          </a:p>
          <a:p>
            <a:r>
              <a:rPr lang="en-US" altLang="ko-KR" dirty="0"/>
              <a:t> (</a:t>
            </a:r>
            <a:r>
              <a:rPr lang="ko-KR" altLang="en-US" dirty="0"/>
              <a:t>가정간호역사 편찬위원회</a:t>
            </a:r>
            <a:r>
              <a:rPr lang="en-US" altLang="ko-KR" dirty="0"/>
              <a:t>, 2014</a:t>
            </a:r>
            <a:r>
              <a:rPr lang="ko-KR" altLang="en-US" dirty="0"/>
              <a:t>년</a:t>
            </a:r>
            <a:r>
              <a:rPr lang="en-US" altLang="ko-KR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632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A521BD7-FFDE-438F-8DFE-8AA1DE1F6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93" y="380877"/>
            <a:ext cx="5881925" cy="304812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0F6468A-AD73-48E2-B23A-1800B1C7F7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795" y="3500496"/>
            <a:ext cx="5846205" cy="32624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6EC943-7456-4228-A084-4B74947ED8D4}"/>
              </a:ext>
            </a:extLst>
          </p:cNvPr>
          <p:cNvSpPr txBox="1"/>
          <p:nvPr/>
        </p:nvSpPr>
        <p:spPr>
          <a:xfrm>
            <a:off x="4433001" y="2905779"/>
            <a:ext cx="973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VS.</a:t>
            </a:r>
            <a:endParaRPr lang="ko-KR" altLang="en-US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6AB6B8-87C2-4829-98DB-BC3F9AEC76A4}"/>
              </a:ext>
            </a:extLst>
          </p:cNvPr>
          <p:cNvSpPr txBox="1"/>
          <p:nvPr/>
        </p:nvSpPr>
        <p:spPr>
          <a:xfrm>
            <a:off x="6718853" y="5830792"/>
            <a:ext cx="4969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*</a:t>
            </a:r>
            <a:r>
              <a:rPr lang="ko-KR" altLang="en-US" dirty="0"/>
              <a:t>출처</a:t>
            </a:r>
            <a:r>
              <a:rPr lang="en-US" altLang="ko-KR" dirty="0"/>
              <a:t>: </a:t>
            </a:r>
            <a:r>
              <a:rPr lang="ko-KR" altLang="en-US" dirty="0"/>
              <a:t>전문간호사 제도 활성화를 위한 연구 </a:t>
            </a:r>
            <a:r>
              <a:rPr lang="en-US" altLang="ko-KR" dirty="0"/>
              <a:t>(</a:t>
            </a:r>
            <a:r>
              <a:rPr lang="ko-KR" altLang="en-US" dirty="0"/>
              <a:t>한국보건사회연구원 신영석 등</a:t>
            </a:r>
            <a:r>
              <a:rPr lang="en-US" altLang="ko-KR" dirty="0"/>
              <a:t>, 2019)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22E990-E437-4C91-A3BC-E85C37F6CB8C}"/>
              </a:ext>
            </a:extLst>
          </p:cNvPr>
          <p:cNvSpPr txBox="1"/>
          <p:nvPr/>
        </p:nvSpPr>
        <p:spPr>
          <a:xfrm>
            <a:off x="715619" y="556304"/>
            <a:ext cx="4204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전문간호사의 업무 범위</a:t>
            </a:r>
          </a:p>
        </p:txBody>
      </p:sp>
    </p:spTree>
    <p:extLst>
      <p:ext uri="{BB962C8B-B14F-4D97-AF65-F5344CB8AC3E}">
        <p14:creationId xmlns:p14="http://schemas.microsoft.com/office/powerpoint/2010/main" val="42787345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B7336E-F8DD-FD44-3870-F5A1149D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3311"/>
          </a:xfrm>
        </p:spPr>
        <p:txBody>
          <a:bodyPr>
            <a:normAutofit/>
          </a:bodyPr>
          <a:lstStyle/>
          <a:p>
            <a:r>
              <a:rPr lang="ko-KR" altLang="en-US" sz="4000" dirty="0"/>
              <a:t>전문간호사 공통 업무범위</a:t>
            </a:r>
            <a:endParaRPr lang="en-US" sz="40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21F2B0F-AE4A-C766-2A1B-9F8EEE74C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345"/>
            <a:ext cx="10515600" cy="471761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건강문제 확인 및 감별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Identification of and discrimination between health problems)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진단적 검사의 처방 및 시행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Prescription and implementation of diagnostic tests)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부상 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· 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질병의 악화를 방지하기 위한 처치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Treatment of injuries and diseases while implementing measures to prevent exacerbation)</a:t>
            </a:r>
            <a:endParaRPr lang="en-US" altLang="ko-KR" sz="26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1.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부터 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3.</a:t>
            </a: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까지의 업무에 따르는 의약품 처방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Prescription of medicinal products in line with 1 to 3) 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의뢰 및 </a:t>
            </a:r>
            <a:r>
              <a:rPr lang="ko-KR" altLang="en-US" sz="26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협진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Referral and consultation)</a:t>
            </a:r>
          </a:p>
          <a:p>
            <a:pPr marL="514350" indent="-514350">
              <a:buFont typeface="+mj-lt"/>
              <a:buAutoNum type="arabicPeriod"/>
            </a:pPr>
            <a:r>
              <a:rPr lang="ko-KR" alt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환자 및 보호자 교육 및 상담</a:t>
            </a:r>
            <a:r>
              <a:rPr lang="en-US" altLang="ko-KR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en-US" sz="26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Education and counseling)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DC9378-B0F2-4AE5-348E-9342EB780006}"/>
              </a:ext>
            </a:extLst>
          </p:cNvPr>
          <p:cNvSpPr txBox="1"/>
          <p:nvPr/>
        </p:nvSpPr>
        <p:spPr>
          <a:xfrm>
            <a:off x="2315363" y="5915353"/>
            <a:ext cx="9592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22222"/>
                </a:solidFill>
                <a:latin typeface="Arial" panose="020B0604020202020204" pitchFamily="34" charset="0"/>
              </a:rPr>
              <a:t>* </a:t>
            </a:r>
            <a:r>
              <a:rPr lang="ko-KR" alt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출처</a:t>
            </a:r>
            <a:r>
              <a:rPr lang="en-US" altLang="ko-KR" sz="1400" dirty="0">
                <a:solidFill>
                  <a:srgbClr val="222222"/>
                </a:solidFill>
                <a:latin typeface="Arial" panose="020B0604020202020204" pitchFamily="34" charset="0"/>
              </a:rPr>
              <a:t>: </a:t>
            </a:r>
            <a:r>
              <a:rPr lang="ko-KR" altLang="en-US" sz="14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임초선</a:t>
            </a:r>
            <a:r>
              <a:rPr lang="ko-KR" altLang="en-US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ko-KR" alt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외</a:t>
            </a:r>
            <a:r>
              <a:rPr lang="en-US" altLang="ko-KR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(2019). </a:t>
            </a:r>
            <a:r>
              <a:rPr lang="ko-KR" altLang="en-US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전문가 합의로 도출된 한국 전문간호사의 공통 업무범위</a:t>
            </a:r>
            <a:r>
              <a:rPr lang="en-US" altLang="ko-KR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altLang="ko-KR" sz="1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Journal of Korean Critical Care Nursing Vol</a:t>
            </a:r>
            <a:r>
              <a:rPr lang="en-US" altLang="ko-KR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altLang="ko-KR" sz="14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12</a:t>
            </a:r>
            <a:r>
              <a:rPr lang="en-US" altLang="ko-KR" sz="14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35-49.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978090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DB7B13D-7BE1-4B19-9241-5D1D35EE0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225" y="435297"/>
            <a:ext cx="10963183" cy="834500"/>
          </a:xfrm>
        </p:spPr>
        <p:txBody>
          <a:bodyPr>
            <a:normAutofit/>
          </a:bodyPr>
          <a:lstStyle/>
          <a:p>
            <a:r>
              <a:rPr lang="ko-KR" altLang="en-US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우리나라 전문간호사의 실태와 문제점 </a:t>
            </a:r>
            <a:r>
              <a:rPr lang="en-US" altLang="ko-KR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신영석 등</a:t>
            </a:r>
            <a:r>
              <a:rPr lang="en-US" altLang="ko-KR" sz="3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2019)</a:t>
            </a:r>
            <a:endParaRPr lang="ko-KR" altLang="en-US" sz="30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86C93FF-6333-4733-BD7D-924439926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1754909"/>
            <a:ext cx="11161644" cy="4836760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전문간호사에 대한 추정 유효 </a:t>
            </a:r>
            <a:r>
              <a:rPr lang="ko-KR" altLang="en-US" sz="2400" dirty="0" err="1">
                <a:latin typeface="Hancom Gothic" panose="02000500000000000000" pitchFamily="2" charset="-127"/>
                <a:ea typeface="Hancom Gothic" panose="02000500000000000000" pitchFamily="2" charset="-127"/>
              </a:rPr>
              <a:t>수요율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54.9%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에 그침</a:t>
            </a:r>
            <a:endParaRPr lang="en-US" altLang="ko-KR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정원에 비해 수요가 부족함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즉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시장 수요가 크다고 보기 어려우며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 역시 미래 발전가능성으로서 </a:t>
            </a:r>
            <a:r>
              <a:rPr lang="ko-KR" altLang="en-US" sz="2400" b="1" i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전문간호사에 대한 기대수준이 높다고 보기 어려움</a:t>
            </a:r>
            <a:endParaRPr lang="en-US" altLang="ko-KR" sz="2400" b="1" i="1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 </a:t>
            </a:r>
            <a:r>
              <a:rPr lang="ko-KR" altLang="en-US" sz="2400" b="1" i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활동 영역이 의료기관에 치중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되어 있음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전문간호사의 </a:t>
            </a:r>
            <a:r>
              <a:rPr lang="ko-KR" altLang="en-US" sz="2400" b="1" i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역할과 기능이 제대로 정립되어 있지 못함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-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의사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전문간호사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-(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일반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간호사 간 </a:t>
            </a:r>
            <a:r>
              <a:rPr lang="ko-KR" altLang="en-US" sz="2400" b="1" i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역할과 기능의 미분화</a:t>
            </a:r>
            <a:endParaRPr lang="en-US" altLang="ko-KR" sz="2400" b="1" i="1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r>
              <a:rPr lang="ko-KR" altLang="en-US" sz="2400" b="1" i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과도하게 세분된 분야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(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예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지역사회 분야의 경우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보건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가정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노인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정신 등으로 세분화</a:t>
            </a:r>
            <a:r>
              <a:rPr lang="en-US" altLang="ko-KR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)</a:t>
            </a:r>
          </a:p>
          <a:p>
            <a:r>
              <a:rPr lang="ko-KR" altLang="en-US" sz="24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상응하는 </a:t>
            </a:r>
            <a:r>
              <a:rPr lang="ko-KR" altLang="en-US" sz="2400" b="1" i="1" dirty="0">
                <a:latin typeface="Hancom Gothic" panose="02000500000000000000" pitchFamily="2" charset="-127"/>
                <a:ea typeface="Hancom Gothic" panose="02000500000000000000" pitchFamily="2" charset="-127"/>
              </a:rPr>
              <a:t>수가 부재</a:t>
            </a:r>
            <a:endParaRPr lang="en-US" altLang="ko-KR" sz="2400" b="1" i="1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ko-KR" altLang="en-US" sz="2400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A65EE1-B54D-4964-B4EE-997B7ECB60A5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11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 보건의료제공자로서의 전문간호사</a:t>
            </a:r>
          </a:p>
        </p:txBody>
      </p:sp>
    </p:spTree>
    <p:extLst>
      <p:ext uri="{BB962C8B-B14F-4D97-AF65-F5344CB8AC3E}">
        <p14:creationId xmlns:p14="http://schemas.microsoft.com/office/powerpoint/2010/main" val="32740163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13ECF8-23CD-4D96-B040-6F6DD404F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513" y="258419"/>
            <a:ext cx="10515600" cy="628788"/>
          </a:xfrm>
        </p:spPr>
        <p:txBody>
          <a:bodyPr>
            <a:normAutofit fontScale="90000"/>
          </a:bodyPr>
          <a:lstStyle/>
          <a:p>
            <a:r>
              <a:rPr lang="ko-KR" altLang="en-US" sz="4000" dirty="0"/>
              <a:t>우리나라 보건진료전담공무원의 실무역량</a:t>
            </a:r>
          </a:p>
        </p:txBody>
      </p:sp>
      <p:graphicFrame>
        <p:nvGraphicFramePr>
          <p:cNvPr id="4" name="내용 개체 틀 3">
            <a:extLst>
              <a:ext uri="{FF2B5EF4-FFF2-40B4-BE49-F238E27FC236}">
                <a16:creationId xmlns:a16="http://schemas.microsoft.com/office/drawing/2014/main" id="{D2AEF3F6-731F-4F79-BD2D-97A8906E49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8364107"/>
              </p:ext>
            </p:extLst>
          </p:nvPr>
        </p:nvGraphicFramePr>
        <p:xfrm>
          <a:off x="798443" y="917023"/>
          <a:ext cx="7103165" cy="55293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98304">
                  <a:extLst>
                    <a:ext uri="{9D8B030D-6E8A-4147-A177-3AD203B41FA5}">
                      <a16:colId xmlns:a16="http://schemas.microsoft.com/office/drawing/2014/main" val="1471480946"/>
                    </a:ext>
                  </a:extLst>
                </a:gridCol>
                <a:gridCol w="4104861">
                  <a:extLst>
                    <a:ext uri="{9D8B030D-6E8A-4147-A177-3AD203B41FA5}">
                      <a16:colId xmlns:a16="http://schemas.microsoft.com/office/drawing/2014/main" val="3247723534"/>
                    </a:ext>
                  </a:extLst>
                </a:gridCol>
              </a:tblGrid>
              <a:tr h="36862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직무역량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>
                          <a:solidFill>
                            <a:srgbClr val="002060"/>
                          </a:solidFill>
                        </a:rPr>
                        <a:t>하위 역량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6325281"/>
                  </a:ext>
                </a:extLst>
              </a:tr>
              <a:tr h="368622">
                <a:tc rowSpan="4"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일차진료 역량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건강문제 진단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912405"/>
                  </a:ext>
                </a:extLst>
              </a:tr>
              <a:tr h="368622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약물처방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183235"/>
                  </a:ext>
                </a:extLst>
              </a:tr>
              <a:tr h="368622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응급처치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164580"/>
                  </a:ext>
                </a:extLst>
              </a:tr>
              <a:tr h="368622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방문간호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538431"/>
                  </a:ext>
                </a:extLst>
              </a:tr>
              <a:tr h="368622">
                <a:tc rowSpan="3"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보건관리 역량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보건프로그램 기획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343770"/>
                  </a:ext>
                </a:extLst>
              </a:tr>
              <a:tr h="368622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행정업무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3211419"/>
                  </a:ext>
                </a:extLst>
              </a:tr>
              <a:tr h="368622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자원연계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2465003"/>
                  </a:ext>
                </a:extLst>
              </a:tr>
              <a:tr h="368622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대인관계 역량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지역주민과의 융화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6552119"/>
                  </a:ext>
                </a:extLst>
              </a:tr>
              <a:tr h="368622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지역주민과의 소통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7990679"/>
                  </a:ext>
                </a:extLst>
              </a:tr>
              <a:tr h="368622"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교육 및 상담 역량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건강교육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6808616"/>
                  </a:ext>
                </a:extLst>
              </a:tr>
              <a:tr h="368622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주민상담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386594"/>
                  </a:ext>
                </a:extLst>
              </a:tr>
              <a:tr h="368622">
                <a:tc rowSpan="3"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리더십 역량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/>
                        <a:t>주도성</a:t>
                      </a:r>
                      <a:r>
                        <a:rPr lang="ko-KR" altLang="en-US" dirty="0"/>
                        <a:t> 발휘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4996732"/>
                  </a:ext>
                </a:extLst>
              </a:tr>
              <a:tr h="368622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조정 역할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237769"/>
                  </a:ext>
                </a:extLst>
              </a:tr>
              <a:tr h="368622">
                <a:tc vMerge="1"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자기 계발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621010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930D7EE2-EB0B-4903-8FA5-0B6DECF0850A}"/>
              </a:ext>
            </a:extLst>
          </p:cNvPr>
          <p:cNvSpPr txBox="1"/>
          <p:nvPr/>
        </p:nvSpPr>
        <p:spPr>
          <a:xfrm>
            <a:off x="8269356" y="4969025"/>
            <a:ext cx="365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김현경</a:t>
            </a:r>
            <a:r>
              <a:rPr lang="en-US" altLang="ko-KR" dirty="0"/>
              <a:t>, </a:t>
            </a:r>
            <a:r>
              <a:rPr lang="ko-KR" altLang="en-US" dirty="0"/>
              <a:t>은영</a:t>
            </a:r>
            <a:r>
              <a:rPr lang="en-US" altLang="ko-KR" dirty="0"/>
              <a:t>, </a:t>
            </a:r>
            <a:r>
              <a:rPr lang="ko-KR" altLang="en-US" dirty="0"/>
              <a:t>전경자</a:t>
            </a:r>
            <a:r>
              <a:rPr lang="en-US" altLang="ko-KR" dirty="0"/>
              <a:t>, </a:t>
            </a:r>
            <a:r>
              <a:rPr lang="ko-KR" altLang="en-US" dirty="0" err="1"/>
              <a:t>소애영</a:t>
            </a:r>
            <a:r>
              <a:rPr lang="en-US" altLang="ko-KR" dirty="0"/>
              <a:t>, </a:t>
            </a:r>
            <a:r>
              <a:rPr lang="ko-KR" altLang="en-US" dirty="0" err="1"/>
              <a:t>김희걸</a:t>
            </a:r>
            <a:r>
              <a:rPr lang="en-US" altLang="ko-KR" dirty="0"/>
              <a:t>, </a:t>
            </a:r>
            <a:r>
              <a:rPr lang="ko-KR" altLang="en-US" dirty="0" err="1"/>
              <a:t>엄미란</a:t>
            </a:r>
            <a:r>
              <a:rPr lang="en-US" altLang="ko-KR" dirty="0"/>
              <a:t>, ... &amp; </a:t>
            </a:r>
            <a:r>
              <a:rPr lang="ko-KR" altLang="en-US" dirty="0" err="1"/>
              <a:t>김형숙</a:t>
            </a:r>
            <a:r>
              <a:rPr lang="en-US" altLang="ko-KR" dirty="0"/>
              <a:t>. (2014). </a:t>
            </a:r>
            <a:r>
              <a:rPr lang="ko-KR" altLang="en-US" dirty="0"/>
              <a:t>신규 보건진료전담공무원이 인식한 직무역량과 교육요구</a:t>
            </a:r>
            <a:r>
              <a:rPr lang="en-US" altLang="ko-KR" dirty="0"/>
              <a:t>. </a:t>
            </a:r>
            <a:r>
              <a:rPr lang="ko-KR" altLang="en-US" i="1" dirty="0"/>
              <a:t>지역사회간호학회지</a:t>
            </a:r>
            <a:r>
              <a:rPr lang="en-US" altLang="ko-KR" dirty="0"/>
              <a:t>, </a:t>
            </a:r>
            <a:r>
              <a:rPr lang="en-US" altLang="ko-KR" i="1" dirty="0"/>
              <a:t>25</a:t>
            </a:r>
            <a:r>
              <a:rPr lang="en-US" altLang="ko-KR" dirty="0"/>
              <a:t>(2), 85-96.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ED6400-DC83-49BB-8960-BF2726328718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24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농촌간호실무를 위한 농촌 전문간호사의 역량</a:t>
            </a:r>
          </a:p>
        </p:txBody>
      </p:sp>
    </p:spTree>
    <p:extLst>
      <p:ext uri="{BB962C8B-B14F-4D97-AF65-F5344CB8AC3E}">
        <p14:creationId xmlns:p14="http://schemas.microsoft.com/office/powerpoint/2010/main" val="3604529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8B264276-9028-79BB-6CA1-279F3E6AE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577562"/>
            <a:ext cx="10515600" cy="567748"/>
          </a:xfrm>
        </p:spPr>
        <p:txBody>
          <a:bodyPr>
            <a:noAutofit/>
          </a:bodyPr>
          <a:lstStyle/>
          <a:p>
            <a:r>
              <a:rPr lang="ko-KR" altLang="en-US" sz="4000" dirty="0"/>
              <a:t>우리나라 일차의료 간호</a:t>
            </a:r>
            <a:endParaRPr lang="en-US" sz="4000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B034AEC-5832-C826-F45A-1F5DD0FC0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670" y="1369096"/>
            <a:ext cx="8887691" cy="512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53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45AA22-745C-42EF-9632-E51EF78DD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미국의 </a:t>
            </a:r>
            <a:r>
              <a:rPr lang="en-US" altLang="ko-KR" dirty="0"/>
              <a:t>NP: </a:t>
            </a:r>
            <a:r>
              <a:rPr lang="ko-KR" altLang="en-US" dirty="0"/>
              <a:t>현재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6497440-07AA-4B9C-9413-42F8213A8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820487"/>
            <a:ext cx="10622280" cy="4356476"/>
          </a:xfrm>
        </p:spPr>
        <p:txBody>
          <a:bodyPr/>
          <a:lstStyle/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자격취득 요건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면허간호사로서 최소 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1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년 이상의 실무경력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간호실무 석사학위 또는 박사학위</a:t>
            </a:r>
            <a:r>
              <a:rPr lang="en-US" altLang="ko-KR" baseline="30000" dirty="0">
                <a:latin typeface="Hancom Gothic" panose="02000500000000000000" pitchFamily="2" charset="-127"/>
                <a:ea typeface="Hancom Gothic" panose="02000500000000000000" pitchFamily="2" charset="-127"/>
              </a:rPr>
              <a:t>DNP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취득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가족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정신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아동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성인 등 전문간호사 분야별 국가 면허시험에 합격해야 함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.</a:t>
            </a:r>
          </a:p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자격유지 요건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주 및 인증기관별 다양한 보수교육 요구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업무범위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환자 사정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처방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진단 검사 판독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및 진단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, 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투약처방을 포함한 케어 플랜을 세우고 관리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. </a:t>
            </a:r>
          </a:p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현황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</a:t>
            </a:r>
            <a:r>
              <a:rPr lang="en-US" altLang="ko-KR" u="sng" dirty="0">
                <a:latin typeface="Hancom Gothic" panose="02000500000000000000" pitchFamily="2" charset="-127"/>
                <a:ea typeface="Hancom Gothic" panose="02000500000000000000" pitchFamily="2" charset="-127"/>
              </a:rPr>
              <a:t>more than 355,000 NPs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licensed in the U.S. More than 36,000 new NPs completed their academic programs in 2020-2021.(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출처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: https://www.aanp.org/)</a:t>
            </a:r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 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  <a:p>
            <a:endParaRPr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92C59A-1D41-4D82-A357-50E4C5899BBA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11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 보건의료제공자로서의 전문간호사</a:t>
            </a:r>
          </a:p>
        </p:txBody>
      </p:sp>
    </p:spTree>
    <p:extLst>
      <p:ext uri="{BB962C8B-B14F-4D97-AF65-F5344CB8AC3E}">
        <p14:creationId xmlns:p14="http://schemas.microsoft.com/office/powerpoint/2010/main" val="23211416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0CD43C-FC12-3752-9EA1-486D7EF96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709" y="670360"/>
            <a:ext cx="10515600" cy="706293"/>
          </a:xfrm>
        </p:spPr>
        <p:txBody>
          <a:bodyPr>
            <a:normAutofit/>
          </a:bodyPr>
          <a:lstStyle/>
          <a:p>
            <a:r>
              <a:rPr lang="ko-KR" altLang="en-US" sz="4000" dirty="0"/>
              <a:t>일차의료 만성질환관리 케어 코디네이터</a:t>
            </a:r>
            <a:endParaRPr lang="en-US" sz="4000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C19AFF-6EB3-2E2F-E603-FFC4212FE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091" y="1524434"/>
            <a:ext cx="8419606" cy="480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675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A20734-49CC-3D4E-7137-125045130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논의</a:t>
            </a:r>
            <a:endParaRPr 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5B4EEAE-8957-F989-44AE-F5C8D6097D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ko-KR" altLang="en-US" sz="2600" dirty="0"/>
              <a:t>우리나라 농촌간호사의 간호실무 역량</a:t>
            </a:r>
            <a:endParaRPr lang="en-US" altLang="ko-KR" sz="2600" dirty="0"/>
          </a:p>
          <a:p>
            <a:pPr marL="514350" indent="-514350">
              <a:buFont typeface="+mj-lt"/>
              <a:buAutoNum type="arabicParenR"/>
            </a:pPr>
            <a:r>
              <a:rPr lang="ko-KR" altLang="en-US" sz="2600" dirty="0"/>
              <a:t>농촌간호 분야의 전문간호사 제도의 미래</a:t>
            </a:r>
            <a:endParaRPr lang="en-US" altLang="ko-KR" sz="2600" dirty="0"/>
          </a:p>
          <a:p>
            <a:pPr marL="514350" indent="-514350">
              <a:buFont typeface="+mj-lt"/>
              <a:buAutoNum type="arabicParenR"/>
            </a:pPr>
            <a:r>
              <a:rPr lang="ko-KR" altLang="en-US" sz="2600" dirty="0"/>
              <a:t>농촌간호사의 역할</a:t>
            </a:r>
            <a:r>
              <a:rPr lang="en-US" altLang="ko-KR" sz="2600" dirty="0"/>
              <a:t>/</a:t>
            </a:r>
            <a:r>
              <a:rPr lang="ko-KR" altLang="en-US" sz="2600" dirty="0"/>
              <a:t>직무</a:t>
            </a:r>
            <a:r>
              <a:rPr lang="en-US" altLang="ko-KR" sz="2600" dirty="0"/>
              <a:t>/</a:t>
            </a:r>
            <a:r>
              <a:rPr lang="ko-KR" altLang="en-US" sz="2600"/>
              <a:t>역량</a:t>
            </a:r>
            <a:endParaRPr lang="en-US" altLang="ko-KR" sz="2600" dirty="0"/>
          </a:p>
          <a:p>
            <a:pPr lvl="1"/>
            <a:r>
              <a:rPr lang="ko-KR" altLang="en-US" sz="2600" dirty="0"/>
              <a:t>일차의료 영역</a:t>
            </a:r>
            <a:r>
              <a:rPr lang="en-US" altLang="ko-KR" sz="2600" dirty="0"/>
              <a:t>(</a:t>
            </a:r>
            <a:r>
              <a:rPr lang="ko-KR" altLang="en-US" sz="2600" dirty="0"/>
              <a:t>의원</a:t>
            </a:r>
            <a:r>
              <a:rPr lang="en-US" altLang="ko-KR" sz="2600" dirty="0"/>
              <a:t>)</a:t>
            </a:r>
          </a:p>
          <a:p>
            <a:pPr lvl="1"/>
            <a:r>
              <a:rPr lang="ko-KR" altLang="en-US" sz="2600" dirty="0"/>
              <a:t>병원</a:t>
            </a:r>
            <a:r>
              <a:rPr lang="en-US" altLang="ko-KR" sz="2600" dirty="0"/>
              <a:t>/</a:t>
            </a:r>
            <a:r>
              <a:rPr lang="ko-KR" altLang="en-US" sz="2600" dirty="0"/>
              <a:t>종합병원</a:t>
            </a:r>
            <a:endParaRPr lang="en-US" altLang="ko-KR" sz="2600" dirty="0"/>
          </a:p>
          <a:p>
            <a:pPr lvl="1"/>
            <a:r>
              <a:rPr lang="ko-KR" altLang="en-US" sz="2600" dirty="0"/>
              <a:t>보건소</a:t>
            </a:r>
            <a:r>
              <a:rPr lang="en-US" altLang="ko-KR" sz="2600" dirty="0"/>
              <a:t>/</a:t>
            </a:r>
            <a:r>
              <a:rPr lang="ko-KR" altLang="en-US" sz="2600" dirty="0" err="1"/>
              <a:t>보건지소</a:t>
            </a:r>
            <a:r>
              <a:rPr lang="en-US" altLang="ko-KR" sz="2600" dirty="0"/>
              <a:t>/</a:t>
            </a:r>
            <a:r>
              <a:rPr lang="ko-KR" altLang="en-US" sz="2600" dirty="0"/>
              <a:t>건강생활지원센터</a:t>
            </a:r>
            <a:endParaRPr lang="en-US" altLang="ko-KR" sz="2600" dirty="0"/>
          </a:p>
          <a:p>
            <a:pPr lvl="1"/>
            <a:r>
              <a:rPr lang="ko-KR" altLang="en-US" sz="2600" dirty="0"/>
              <a:t>보건진료소</a:t>
            </a:r>
            <a:endParaRPr lang="en-US" altLang="ko-KR" sz="2600" dirty="0"/>
          </a:p>
          <a:p>
            <a:pPr lvl="1"/>
            <a:r>
              <a:rPr lang="ko-KR" altLang="en-US" sz="2600" dirty="0"/>
              <a:t>장기요양 시설</a:t>
            </a:r>
            <a:r>
              <a:rPr lang="en-US" altLang="ko-KR" sz="2600" dirty="0"/>
              <a:t>/</a:t>
            </a:r>
            <a:r>
              <a:rPr lang="ko-KR" altLang="en-US" sz="2600" dirty="0"/>
              <a:t>기관</a:t>
            </a:r>
            <a:endParaRPr lang="en-US" altLang="ko-KR" sz="2600" dirty="0"/>
          </a:p>
          <a:p>
            <a:pPr lvl="1"/>
            <a:r>
              <a:rPr lang="ko-KR" altLang="en-US" sz="2600" dirty="0"/>
              <a:t>재택의료센터</a:t>
            </a:r>
            <a:r>
              <a:rPr lang="en-US" altLang="ko-KR" sz="2600" dirty="0"/>
              <a:t>/</a:t>
            </a:r>
            <a:r>
              <a:rPr lang="ko-KR" altLang="en-US" sz="2600" dirty="0"/>
              <a:t>방문간호센터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635083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2A14E51-6331-4199-A032-DC18D8449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091" y="513610"/>
            <a:ext cx="3829369" cy="5199458"/>
          </a:xfrm>
          <a:prstGeom prst="rect">
            <a:avLst/>
          </a:prstGeom>
        </p:spPr>
      </p:pic>
      <p:pic>
        <p:nvPicPr>
          <p:cNvPr id="1026" name="Picture 2" descr="Employment of Nurse Practitioners, by state, May 2022">
            <a:extLst>
              <a:ext uri="{FF2B5EF4-FFF2-40B4-BE49-F238E27FC236}">
                <a16:creationId xmlns:a16="http://schemas.microsoft.com/office/drawing/2014/main" id="{9E161375-0077-4120-B21F-2688EB018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008" y="1007823"/>
            <a:ext cx="6143713" cy="460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C64AF5-E533-4CBC-945D-E7D9F02F0792}"/>
              </a:ext>
            </a:extLst>
          </p:cNvPr>
          <p:cNvSpPr txBox="1"/>
          <p:nvPr/>
        </p:nvSpPr>
        <p:spPr>
          <a:xfrm>
            <a:off x="1116704" y="5793972"/>
            <a:ext cx="3829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1960~70</a:t>
            </a:r>
            <a:r>
              <a:rPr lang="ko-KR" altLang="en-US" dirty="0"/>
              <a:t>년대</a:t>
            </a:r>
            <a:r>
              <a:rPr lang="en-US" altLang="ko-KR" dirty="0"/>
              <a:t>,</a:t>
            </a:r>
            <a:r>
              <a:rPr lang="ko-KR" altLang="en-US" dirty="0"/>
              <a:t> 초기 </a:t>
            </a:r>
            <a:r>
              <a:rPr lang="en-US" altLang="ko-KR" dirty="0"/>
              <a:t>NP</a:t>
            </a:r>
            <a:r>
              <a:rPr lang="ko-KR" altLang="en-US" dirty="0"/>
              <a:t>의 활동모습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C3DA51-D9B7-4E54-BFDC-1938FA243E9F}"/>
              </a:ext>
            </a:extLst>
          </p:cNvPr>
          <p:cNvSpPr txBox="1"/>
          <p:nvPr/>
        </p:nvSpPr>
        <p:spPr>
          <a:xfrm>
            <a:off x="6766560" y="5749690"/>
            <a:ext cx="4581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2022</a:t>
            </a:r>
            <a:r>
              <a:rPr lang="ko-KR" altLang="en-US" dirty="0"/>
              <a:t>년 현재 미국의 </a:t>
            </a:r>
            <a:r>
              <a:rPr lang="en-US" altLang="ko-KR" dirty="0"/>
              <a:t>NP</a:t>
            </a:r>
            <a:r>
              <a:rPr lang="ko-KR" altLang="en-US" dirty="0"/>
              <a:t>의 분포 현황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423AC0-72A6-499E-9AB6-291377AFCD28}"/>
              </a:ext>
            </a:extLst>
          </p:cNvPr>
          <p:cNvSpPr txBox="1"/>
          <p:nvPr/>
        </p:nvSpPr>
        <p:spPr>
          <a:xfrm>
            <a:off x="1019935" y="6460621"/>
            <a:ext cx="95216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11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3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300" dirty="0">
                <a:solidFill>
                  <a:schemeClr val="accent3">
                    <a:lumMod val="75000"/>
                  </a:schemeClr>
                </a:solidFill>
              </a:rPr>
              <a:t>농촌 보건의료제공자로서의 전문간호사</a:t>
            </a:r>
          </a:p>
        </p:txBody>
      </p:sp>
    </p:spTree>
    <p:extLst>
      <p:ext uri="{BB962C8B-B14F-4D97-AF65-F5344CB8AC3E}">
        <p14:creationId xmlns:p14="http://schemas.microsoft.com/office/powerpoint/2010/main" val="989763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0D8B0D-297C-4577-9B7D-D9893371C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4942"/>
            <a:ext cx="10515600" cy="1325563"/>
          </a:xfrm>
        </p:spPr>
        <p:txBody>
          <a:bodyPr/>
          <a:lstStyle/>
          <a:p>
            <a:r>
              <a:rPr lang="ko-KR" altLang="en-US" dirty="0">
                <a:latin typeface="Hancom Gothic" panose="02000500000000000000" pitchFamily="2" charset="-127"/>
                <a:ea typeface="Hancom Gothic" panose="02000500000000000000" pitchFamily="2" charset="-127"/>
              </a:rPr>
              <a:t>미국의 전문간호사</a:t>
            </a:r>
            <a:r>
              <a:rPr lang="en-US" altLang="ko-KR" dirty="0">
                <a:latin typeface="Hancom Gothic" panose="02000500000000000000" pitchFamily="2" charset="-127"/>
                <a:ea typeface="Hancom Gothic" panose="02000500000000000000" pitchFamily="2" charset="-127"/>
              </a:rPr>
              <a:t>(APRN in US)</a:t>
            </a:r>
            <a:endParaRPr lang="ko-KR" altLang="en-US" dirty="0">
              <a:latin typeface="Hancom Gothic" panose="02000500000000000000" pitchFamily="2" charset="-127"/>
              <a:ea typeface="Hancom Gothic" panose="02000500000000000000" pitchFamily="2" charset="-127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B849EB9-B643-4878-9291-8579FCD63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5999"/>
            <a:ext cx="10515600" cy="3890963"/>
          </a:xfrm>
        </p:spPr>
        <p:txBody>
          <a:bodyPr/>
          <a:lstStyle/>
          <a:p>
            <a:r>
              <a:rPr lang="en-US" altLang="ko-KR" dirty="0"/>
              <a:t>APRNs are nurses who have met advanced educational and clinical practice requirements, and </a:t>
            </a:r>
            <a:r>
              <a:rPr lang="en-US" altLang="ko-KR" b="1" i="1" dirty="0">
                <a:solidFill>
                  <a:srgbClr val="0070C0"/>
                </a:solidFill>
              </a:rPr>
              <a:t>often provide services in community-based settings</a:t>
            </a:r>
            <a:r>
              <a:rPr lang="en-US" altLang="ko-KR" dirty="0"/>
              <a:t>. APRNs' services range from primary and preventive care to mental health to birthing to anesthesia.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en-US" altLang="ko-KR" sz="2200" dirty="0"/>
              <a:t>From </a:t>
            </a:r>
            <a:r>
              <a:rPr lang="en-US" altLang="ko-KR" sz="2200" dirty="0">
                <a:hlinkClick r:id="rId2"/>
              </a:rPr>
              <a:t>Advanced Practice Registered Nurses (APRN) | ANA (nursingworld.org)</a:t>
            </a:r>
            <a:endParaRPr lang="ko-KR" altLang="en-US"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DC723F-8D60-4BA2-A288-5C26CF9BA20F}"/>
              </a:ext>
            </a:extLst>
          </p:cNvPr>
          <p:cNvSpPr txBox="1"/>
          <p:nvPr/>
        </p:nvSpPr>
        <p:spPr>
          <a:xfrm>
            <a:off x="1152939" y="6282083"/>
            <a:ext cx="95216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500" dirty="0">
                <a:solidFill>
                  <a:schemeClr val="accent3">
                    <a:lumMod val="75000"/>
                  </a:schemeClr>
                </a:solidFill>
              </a:rPr>
              <a:t>11</a:t>
            </a:r>
            <a:r>
              <a:rPr lang="ko-KR" altLang="en-US" sz="1500" dirty="0">
                <a:solidFill>
                  <a:schemeClr val="accent3">
                    <a:lumMod val="75000"/>
                  </a:schemeClr>
                </a:solidFill>
              </a:rPr>
              <a:t>장</a:t>
            </a:r>
            <a:r>
              <a:rPr lang="en-US" altLang="ko-KR" sz="1500" dirty="0">
                <a:solidFill>
                  <a:schemeClr val="accent3">
                    <a:lumMod val="75000"/>
                  </a:schemeClr>
                </a:solidFill>
              </a:rPr>
              <a:t>. </a:t>
            </a:r>
            <a:r>
              <a:rPr lang="ko-KR" altLang="en-US" sz="1500" dirty="0">
                <a:solidFill>
                  <a:schemeClr val="accent3">
                    <a:lumMod val="75000"/>
                  </a:schemeClr>
                </a:solidFill>
              </a:rPr>
              <a:t>농촌 보건의료제공자로서의 전문간호사</a:t>
            </a:r>
          </a:p>
        </p:txBody>
      </p:sp>
    </p:spTree>
    <p:extLst>
      <p:ext uri="{BB962C8B-B14F-4D97-AF65-F5344CB8AC3E}">
        <p14:creationId xmlns:p14="http://schemas.microsoft.com/office/powerpoint/2010/main" val="263764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CB83D75-BB05-4E54-9E86-772250A25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271" y="0"/>
            <a:ext cx="6623111" cy="68438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0D050A-2476-4B55-9999-4262FB78314C}"/>
              </a:ext>
            </a:extLst>
          </p:cNvPr>
          <p:cNvSpPr txBox="1"/>
          <p:nvPr/>
        </p:nvSpPr>
        <p:spPr>
          <a:xfrm>
            <a:off x="7622927" y="376915"/>
            <a:ext cx="3971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/>
              <a:t>Industrial Profile for NPs</a:t>
            </a:r>
            <a:endParaRPr lang="ko-KR" altLang="en-US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9E7E16-773B-4E89-AD0F-CB6C4703A489}"/>
              </a:ext>
            </a:extLst>
          </p:cNvPr>
          <p:cNvSpPr txBox="1"/>
          <p:nvPr/>
        </p:nvSpPr>
        <p:spPr>
          <a:xfrm>
            <a:off x="8033062" y="6289885"/>
            <a:ext cx="4158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*source: </a:t>
            </a:r>
            <a:r>
              <a:rPr lang="en-US" altLang="ko-KR" dirty="0">
                <a:hlinkClick r:id="rId3"/>
              </a:rPr>
              <a:t>Nurse Practitioners (bls.gov)</a:t>
            </a:r>
            <a:endParaRPr lang="ko-KR" altLang="en-US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BCFBDBD-0281-49F5-8C8E-5A6CA0687C09}"/>
              </a:ext>
            </a:extLst>
          </p:cNvPr>
          <p:cNvSpPr/>
          <p:nvPr/>
        </p:nvSpPr>
        <p:spPr>
          <a:xfrm>
            <a:off x="676609" y="5383840"/>
            <a:ext cx="6579704" cy="28405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AFF2673-C21F-4808-8054-1030DE36DEB8}"/>
              </a:ext>
            </a:extLst>
          </p:cNvPr>
          <p:cNvSpPr/>
          <p:nvPr/>
        </p:nvSpPr>
        <p:spPr>
          <a:xfrm>
            <a:off x="705144" y="6517188"/>
            <a:ext cx="6579704" cy="28405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3DBE0E6-941E-4A9D-922C-C86504C3178A}"/>
              </a:ext>
            </a:extLst>
          </p:cNvPr>
          <p:cNvSpPr/>
          <p:nvPr/>
        </p:nvSpPr>
        <p:spPr>
          <a:xfrm>
            <a:off x="635036" y="3144942"/>
            <a:ext cx="6579704" cy="28405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069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54E20D1-C516-4F06-AD71-9B7ADC174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56671" cy="64803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B9FB61-A40D-4B69-B0CE-721B06766EB6}"/>
              </a:ext>
            </a:extLst>
          </p:cNvPr>
          <p:cNvSpPr txBox="1"/>
          <p:nvPr/>
        </p:nvSpPr>
        <p:spPr>
          <a:xfrm>
            <a:off x="7224808" y="6017802"/>
            <a:ext cx="421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*source: </a:t>
            </a:r>
            <a:r>
              <a:rPr lang="en-US" altLang="ko-KR" dirty="0">
                <a:hlinkClick r:id="rId3"/>
              </a:rPr>
              <a:t>Nurse Practitioners (bls.gov)</a:t>
            </a:r>
            <a:endParaRPr lang="ko-KR" altLang="en-US" dirty="0"/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C57A1DB6-F21E-4CA5-ACB3-77A1241DDF5B}"/>
              </a:ext>
            </a:extLst>
          </p:cNvPr>
          <p:cNvSpPr/>
          <p:nvPr/>
        </p:nvSpPr>
        <p:spPr>
          <a:xfrm>
            <a:off x="3230217" y="3428999"/>
            <a:ext cx="1351722" cy="1272209"/>
          </a:xfrm>
          <a:prstGeom prst="ellipse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D9FA2EC8-5156-465C-A626-DD0FAC55492D}"/>
              </a:ext>
            </a:extLst>
          </p:cNvPr>
          <p:cNvCxnSpPr/>
          <p:nvPr/>
        </p:nvCxnSpPr>
        <p:spPr>
          <a:xfrm>
            <a:off x="135329" y="1262270"/>
            <a:ext cx="11771749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CA349F2-8BA8-440C-ACA9-14B12F5DF9F7}"/>
              </a:ext>
            </a:extLst>
          </p:cNvPr>
          <p:cNvCxnSpPr/>
          <p:nvPr/>
        </p:nvCxnSpPr>
        <p:spPr>
          <a:xfrm>
            <a:off x="135329" y="1543878"/>
            <a:ext cx="11771749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FBA1D1C8-6252-471F-81EB-385F079921C4}"/>
              </a:ext>
            </a:extLst>
          </p:cNvPr>
          <p:cNvCxnSpPr>
            <a:cxnSpLocks/>
          </p:cNvCxnSpPr>
          <p:nvPr/>
        </p:nvCxnSpPr>
        <p:spPr>
          <a:xfrm>
            <a:off x="135329" y="1792357"/>
            <a:ext cx="838706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59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mpaignforaction.org/wp-content/uploads/2022/04/AANP-Map-3-2023.png">
            <a:extLst>
              <a:ext uri="{FF2B5EF4-FFF2-40B4-BE49-F238E27FC236}">
                <a16:creationId xmlns:a16="http://schemas.microsoft.com/office/drawing/2014/main" id="{8833E142-AC1F-4F1B-A657-4B87BB6A7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395288"/>
            <a:ext cx="7734300" cy="606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22FD4D-AFB1-45B6-BEC3-5EA8878C85F3}"/>
              </a:ext>
            </a:extLst>
          </p:cNvPr>
          <p:cNvSpPr txBox="1"/>
          <p:nvPr/>
        </p:nvSpPr>
        <p:spPr>
          <a:xfrm>
            <a:off x="9720470" y="6464989"/>
            <a:ext cx="2146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As of March 2023. </a:t>
            </a:r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015E2F-0F5B-48C8-BC81-90860F161D5A}"/>
              </a:ext>
            </a:extLst>
          </p:cNvPr>
          <p:cNvSpPr txBox="1"/>
          <p:nvPr/>
        </p:nvSpPr>
        <p:spPr>
          <a:xfrm>
            <a:off x="168965" y="318052"/>
            <a:ext cx="16797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State practice environment for nurse practitioners (NPs)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CA812E-11B4-45D8-B1F4-DF9101D9B7E6}"/>
              </a:ext>
            </a:extLst>
          </p:cNvPr>
          <p:cNvSpPr txBox="1"/>
          <p:nvPr/>
        </p:nvSpPr>
        <p:spPr>
          <a:xfrm>
            <a:off x="9859617" y="4936579"/>
            <a:ext cx="1699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linkClick r:id="rId3"/>
              </a:rPr>
              <a:t>Map of Nurse Practice Laws by State | Campaign for Action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85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3949</Words>
  <Application>Microsoft Office PowerPoint</Application>
  <PresentationFormat>와이드스크린</PresentationFormat>
  <Paragraphs>731</Paragraphs>
  <Slides>41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50" baseType="lpstr">
      <vt:lpstr>Hancom Gothic</vt:lpstr>
      <vt:lpstr>Nanum Gothic</vt:lpstr>
      <vt:lpstr>Noto Sans KR</vt:lpstr>
      <vt:lpstr>맑은 고딕</vt:lpstr>
      <vt:lpstr>이순신 돋움체 L</vt:lpstr>
      <vt:lpstr>Arial</vt:lpstr>
      <vt:lpstr>Bahnschrift</vt:lpstr>
      <vt:lpstr>Wingdings</vt:lpstr>
      <vt:lpstr>Office 테마</vt:lpstr>
      <vt:lpstr>농촌간호사의 역량</vt:lpstr>
      <vt:lpstr>구성</vt:lpstr>
      <vt:lpstr>미국 전문간호사(NP): 탄생</vt:lpstr>
      <vt:lpstr>미국의 NP: 현재</vt:lpstr>
      <vt:lpstr>PowerPoint 프레젠테이션</vt:lpstr>
      <vt:lpstr>미국의 전문간호사(APRN in US)</vt:lpstr>
      <vt:lpstr>PowerPoint 프레젠테이션</vt:lpstr>
      <vt:lpstr>PowerPoint 프레젠테이션</vt:lpstr>
      <vt:lpstr>PowerPoint 프레젠테이션</vt:lpstr>
      <vt:lpstr>Primary Care Providers(PCPs) in Rural Area</vt:lpstr>
      <vt:lpstr>Family Nurse Practitioners(FNPs) in Rural Area</vt:lpstr>
      <vt:lpstr>PowerPoint 프레젠테이션</vt:lpstr>
      <vt:lpstr>CAHsCritical Access Hospitals </vt:lpstr>
      <vt:lpstr>Critical Access Hospital (CAH) in US</vt:lpstr>
      <vt:lpstr>농촌의 환자중심 간호</vt:lpstr>
      <vt:lpstr>일차의료에서의 간호사: 환경/배경</vt:lpstr>
      <vt:lpstr>일차의료에서의 간호사의 역할 확대(기회)</vt:lpstr>
      <vt:lpstr>일차의료에서의 간호사의 역할 확대(기회)</vt:lpstr>
      <vt:lpstr>일차의료 간호사의 과제</vt:lpstr>
      <vt:lpstr>농촌 실무를 위한 농촌전문간호사의 역량</vt:lpstr>
      <vt:lpstr>농촌 전문간호사의 실무역량 조사연구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RFNPCI 개발 후 과제</vt:lpstr>
      <vt:lpstr>RNT와 간호교육, 실무, 그리고 정책</vt:lpstr>
      <vt:lpstr>RNT와 간호교육, 실무, 그리고 정책</vt:lpstr>
      <vt:lpstr>RNT와 간호교육, 실무, 그리고 정책</vt:lpstr>
      <vt:lpstr>우리나라 전문간호사 제도</vt:lpstr>
      <vt:lpstr>PowerPoint 프레젠테이션</vt:lpstr>
      <vt:lpstr>전문 간호서비스 수요와 관련된 보건의료환경 변화 요인</vt:lpstr>
      <vt:lpstr>가정간호 도입의 배경</vt:lpstr>
      <vt:lpstr>PowerPoint 프레젠테이션</vt:lpstr>
      <vt:lpstr>전문간호사 공통 업무범위</vt:lpstr>
      <vt:lpstr>우리나라 전문간호사의 실태와 문제점 (신영석 등, 2019)</vt:lpstr>
      <vt:lpstr>우리나라 보건진료전담공무원의 실무역량</vt:lpstr>
      <vt:lpstr>우리나라 일차의료 간호</vt:lpstr>
      <vt:lpstr>일차의료 만성질환관리 케어 코디네이터</vt:lpstr>
      <vt:lpstr>논의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농촌간호사의 역량</dc:title>
  <dc:creator>Kyunghee Yi</dc:creator>
  <cp:lastModifiedBy>Kyung Hee Yi</cp:lastModifiedBy>
  <cp:revision>571</cp:revision>
  <dcterms:created xsi:type="dcterms:W3CDTF">2023-05-07T10:05:35Z</dcterms:created>
  <dcterms:modified xsi:type="dcterms:W3CDTF">2023-05-22T05:03:21Z</dcterms:modified>
</cp:coreProperties>
</file>