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84" r:id="rId3"/>
    <p:sldId id="271" r:id="rId4"/>
    <p:sldId id="297" r:id="rId5"/>
    <p:sldId id="257" r:id="rId6"/>
    <p:sldId id="298" r:id="rId7"/>
    <p:sldId id="300" r:id="rId8"/>
    <p:sldId id="301" r:id="rId9"/>
    <p:sldId id="302" r:id="rId10"/>
    <p:sldId id="303" r:id="rId11"/>
    <p:sldId id="313" r:id="rId12"/>
    <p:sldId id="316" r:id="rId13"/>
    <p:sldId id="288" r:id="rId14"/>
    <p:sldId id="333" r:id="rId15"/>
    <p:sldId id="308" r:id="rId16"/>
    <p:sldId id="304" r:id="rId17"/>
    <p:sldId id="306" r:id="rId18"/>
    <p:sldId id="325" r:id="rId19"/>
    <p:sldId id="305" r:id="rId20"/>
    <p:sldId id="317" r:id="rId21"/>
    <p:sldId id="294" r:id="rId22"/>
    <p:sldId id="318" r:id="rId23"/>
    <p:sldId id="320" r:id="rId24"/>
    <p:sldId id="321" r:id="rId25"/>
    <p:sldId id="322" r:id="rId26"/>
    <p:sldId id="310" r:id="rId27"/>
    <p:sldId id="327" r:id="rId28"/>
    <p:sldId id="328" r:id="rId29"/>
    <p:sldId id="330" r:id="rId30"/>
    <p:sldId id="329" r:id="rId31"/>
    <p:sldId id="331" r:id="rId32"/>
    <p:sldId id="332" r:id="rId33"/>
    <p:sldId id="307" r:id="rId34"/>
    <p:sldId id="323" r:id="rId35"/>
    <p:sldId id="262" r:id="rId36"/>
    <p:sldId id="311" r:id="rId37"/>
    <p:sldId id="314" r:id="rId38"/>
    <p:sldId id="315" r:id="rId3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269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DED22-8CEC-46EA-8096-B41D85C811C1}" type="datetimeFigureOut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66B71-D417-4AEF-83B9-19EFE87F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50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195E94-DC68-E882-CCC8-0637701EF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B8D8BED-7034-D8D8-C2F1-CABC2AF10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315D9B-8A3F-9DFC-534F-AF648218C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2B75-074C-4BF6-B52A-D704305F1894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A8A541-9ACE-620A-BA8C-1D5FEEE4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D2383FF-50AB-A530-7669-49B3F2DCD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6345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4BCB5E-0383-88C6-00E7-F2F5FD463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25DC279-8F0D-F780-6688-36F1068E2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6181C0C-FE96-E313-4A1A-A0D2B72DC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B5CC8-AE15-4A00-A7F2-8B0FAF59C2BD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03C8DF-B4DD-F14E-6431-672C8ECF0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34FA2F-4EAC-7854-46F7-317186287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4271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973991A-A550-E8A5-6D38-929E4E94E9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0A812E6-F60B-AA42-AB1A-2AE0CD0EF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9FD0CA-C7A3-B4EC-2D74-65090A6A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495EE-9BA1-4860-867B-38AEB3A7C59E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B5DE75F-8716-C2D4-D6EC-36F6010E6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B645EA8-C64E-397C-6565-CD11BF78C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4051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0FD796-395F-7BF0-6F03-10FAA2B07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ACD30A2-812D-DD7F-DEC7-32988EC15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5BBFB2-5E71-DE2A-BF9F-FA74637C2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F20D-FB42-4627-9865-DC1AAA41E96C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F1C828F-92AC-5B66-3333-018F54572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E081F1A-838E-37C1-471E-D5ED71754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510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1F0779-998A-8403-FF46-F3104069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981111B-D129-9D34-7C98-2120A05F5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303A1C4-89C1-F239-E557-CA6E98B3D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5EA1-8BEC-4143-BF37-FE8BB2037020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7C58A0-FB3E-4B82-0522-6FCF971D1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CE3F01-C119-C79A-59EC-2F4BE64C1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5274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C777FA-1F6C-5156-0E20-414D37DE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C51942F-2950-5F6D-419F-EB5FF889A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4D60242-ADF3-94A7-A078-9DF7580C4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A4982AD-0E5E-236A-957E-23D17739B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FB6A-8C85-4358-A24F-93AE7781E9AF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AAA52CD-BD50-10B9-A4CE-5EFDFA4B9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D03F923-7FD3-0C2D-0D34-DB5154437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005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AE1DE-F0BA-ACFB-59D6-B8BDDEEF4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03194-CCB6-D148-2566-7D8E46BBA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D3039FB-1E66-897A-70A0-4193A694F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87464D1-6946-D10F-0D5C-3B852E23EA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1910BC0-7C31-0600-AE80-1AF63B21A8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F89C074-8479-DEB2-9F96-60B4D03EF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8807-84A8-4558-8B50-12889A6873E5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95192F2-D924-8CAD-8B90-AC262194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824A424-2B75-A2AE-756E-EE402EE3C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130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DC886D-FE04-C1A2-A9FE-1CB169AC0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D5F88C4-33B5-C821-4F28-EBA7B1506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3C95B-F647-4DB6-8CA8-F3D8F8D19A0B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B7D6434-712A-409A-6455-1A42BE9D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F76149F-BDC9-3774-21B0-0428B087E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2733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27F6046-11FB-D7A2-BE6A-07C75DC2C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C9A61-B19F-4D63-8309-739BBA73842B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AAB54EB-A973-B453-3310-CBB4B2925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23EC3AF-507C-D9F5-0848-DE59D4DAD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255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522DBE-4CAF-8EC5-6E70-4E9AEADDA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114311-3935-F105-EE0C-60C96C54F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D6DA436-7221-C474-392A-030C1FBBE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5F28123-D13B-E2D2-AB82-4D89C70FA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5C0D3-2E39-4D03-B010-3CB721AD8C06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5CE2C6-9491-3EF6-7502-63AFE22AC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45DB535-562F-8D33-2B2A-6E692F6BA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3012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03FD20-C415-02B0-F9C7-A3E373AEC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01E2AE-0C25-2945-4786-C34DFE0DE7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69A10F9-A19D-3B1B-F998-1334E972E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3C2E226-0C61-B4E7-1342-D7820E975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32FD-3203-45C8-A6BC-CA7AC0530EFD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8B1BD74-90DD-9B5F-7498-FEC05D66F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FA5138C-9D27-E680-DCC5-7BF77FCC6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2257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221D041-42F6-C3AD-9E3C-A5A33EDEB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3AC172-7182-474D-30EF-52E7794B5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7042B89-1023-D05A-CABD-104B53BAC1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A3BD9-CC4C-4513-9EE3-BCB02D7FA6DB}" type="datetime1">
              <a:rPr lang="ko-KR" altLang="en-US" smtClean="0"/>
              <a:t>2023-03-22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FD2D4B-4140-8466-EF7E-6E8BE3E83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9555173-B67C-C32A-FE77-1C2BA5E22D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F2A7-60F2-4A81-BD06-5462F66F16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733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nursology.net/nurse-theories/rural-nursing-theory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nursing.ucsf.edu/admissions-academics/masters-programs/master-science-program/concentrations-electives/rural-health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FBFFAB-C77B-DA10-8173-DC48D36F3C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농촌간호의 개념과 이론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7CFEADD-F523-F79D-4D5F-0E7C279B5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6164"/>
            <a:ext cx="9144000" cy="1129554"/>
          </a:xfrm>
        </p:spPr>
        <p:txBody>
          <a:bodyPr/>
          <a:lstStyle/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일시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2023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3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월 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20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월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8pm.</a:t>
            </a:r>
          </a:p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발제자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이경희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(seolfor@gmail.com)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DABA7A-AF7B-A07A-BDA2-0B20B9673F00}"/>
              </a:ext>
            </a:extLst>
          </p:cNvPr>
          <p:cNvSpPr txBox="1"/>
          <p:nvPr/>
        </p:nvSpPr>
        <p:spPr>
          <a:xfrm>
            <a:off x="690281" y="806824"/>
            <a:ext cx="559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『</a:t>
            </a:r>
            <a:r>
              <a:rPr lang="ko-KR" altLang="en-US" dirty="0"/>
              <a:t>농촌간호 </a:t>
            </a:r>
            <a:r>
              <a:rPr lang="en-US" altLang="ko-KR" dirty="0"/>
              <a:t>: </a:t>
            </a:r>
            <a:r>
              <a:rPr lang="ko-KR" altLang="en-US" dirty="0"/>
              <a:t>개념</a:t>
            </a:r>
            <a:r>
              <a:rPr lang="en-US" altLang="ko-KR" dirty="0"/>
              <a:t>, </a:t>
            </a:r>
            <a:r>
              <a:rPr lang="ko-KR" altLang="en-US" dirty="0"/>
              <a:t>이론</a:t>
            </a:r>
            <a:r>
              <a:rPr lang="en-US" altLang="ko-KR" dirty="0"/>
              <a:t>, </a:t>
            </a:r>
            <a:r>
              <a:rPr lang="ko-KR" altLang="en-US" dirty="0"/>
              <a:t>그리고 실무</a:t>
            </a:r>
            <a:r>
              <a:rPr lang="en-US" altLang="ko-KR" dirty="0"/>
              <a:t>』 </a:t>
            </a:r>
            <a:r>
              <a:rPr lang="ko-KR" altLang="en-US" dirty="0"/>
              <a:t>세미나</a:t>
            </a:r>
            <a:r>
              <a:rPr lang="en-US" altLang="ko-KR" dirty="0"/>
              <a:t> - 1</a:t>
            </a:r>
            <a:r>
              <a:rPr lang="ko-KR" altLang="en-US" dirty="0" err="1"/>
              <a:t>회차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ABA9A07-E157-E9E6-BE2A-9713EB07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222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4C456D-5A2A-EEB5-77CB-4E5BD3481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776" y="544421"/>
            <a:ext cx="10789024" cy="1051298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농촌간호이론의 발전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현단계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(2013~</a:t>
            </a:r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현재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endParaRPr lang="ko-KR" altLang="en-US" sz="4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614D700-ECF1-C7A5-E2C3-6B31B920F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730" y="1891553"/>
            <a:ext cx="10650070" cy="4285410"/>
          </a:xfrm>
        </p:spPr>
        <p:txBody>
          <a:bodyPr/>
          <a:lstStyle/>
          <a:p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농촌간호과정을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‘</a:t>
            </a:r>
            <a:r>
              <a:rPr lang="ko-KR" altLang="en-US" sz="26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취약인구집단</a:t>
            </a:r>
            <a:r>
              <a:rPr lang="en-US" altLang="ko-KR" sz="26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6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으로 확대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농촌지역의 청소년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여성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재향군인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이주노동자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계절노동자 등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</a:p>
          <a:p>
            <a:r>
              <a:rPr lang="ko-KR" altLang="en-US" sz="26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윈터스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(Charlene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Winters)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박사 주축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2013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『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개념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이론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실무</a:t>
            </a:r>
            <a:r>
              <a:rPr lang="en-US" altLang="ko-KR" sz="2600" dirty="0">
                <a:latin typeface="Batang" panose="02030600000101010101" pitchFamily="18" charset="-127"/>
                <a:ea typeface="Batang" panose="02030600000101010101" pitchFamily="18" charset="-127"/>
              </a:rPr>
              <a:t>』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4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판 출판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6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근거기반실무</a:t>
            </a:r>
            <a:r>
              <a:rPr lang="en-US" altLang="ko-KR" sz="2600" u="sng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EBP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강조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농촌간호연구와 실무를 촉진하기 위해서 간호교육에 농촌실습을 포함시켜야 함을 강조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간호학생들을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농촌지역에서 모집하고 농촌상황 하에서 간호교육을 실시하여야 함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 현장과의 파트너십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협력적 활동 강조</a:t>
            </a:r>
            <a:endParaRPr lang="en-US" altLang="ko-KR" sz="23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A856240-D698-9A52-1279-0F1F2174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832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9367989-97BA-473C-802C-918E38294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11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009198-64C6-CA44-408F-3997BA66C2CB}"/>
              </a:ext>
            </a:extLst>
          </p:cNvPr>
          <p:cNvSpPr txBox="1"/>
          <p:nvPr/>
        </p:nvSpPr>
        <p:spPr>
          <a:xfrm>
            <a:off x="659901" y="296490"/>
            <a:ext cx="72290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500" b="1" dirty="0">
                <a:solidFill>
                  <a:srgbClr val="002060"/>
                </a:solidFill>
                <a:latin typeface="이순신 돋움체 L" panose="02020603020101020101" pitchFamily="18" charset="-127"/>
                <a:ea typeface="이순신 돋움체 L" panose="02020603020101020101" pitchFamily="18" charset="-127"/>
              </a:rPr>
              <a:t>농촌간호이론</a:t>
            </a:r>
            <a:r>
              <a:rPr kumimoji="0" lang="en-US" altLang="ko-KR" sz="35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Rural Nursing Theory(RNT)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636C2EA-9ABC-18EC-A32F-038D7012C6D8}"/>
              </a:ext>
            </a:extLst>
          </p:cNvPr>
          <p:cNvSpPr/>
          <p:nvPr/>
        </p:nvSpPr>
        <p:spPr>
          <a:xfrm>
            <a:off x="398504" y="953757"/>
            <a:ext cx="11394991" cy="560775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+mn-ea"/>
              </a:rPr>
              <a:t>Authors: </a:t>
            </a:r>
            <a:r>
              <a:rPr lang="en-US" sz="2000" b="1" i="0" dirty="0">
                <a:solidFill>
                  <a:schemeClr val="tx1"/>
                </a:solidFill>
                <a:effectLst/>
                <a:latin typeface="+mn-ea"/>
              </a:rPr>
              <a:t>Charlene A. Winters, </a:t>
            </a:r>
            <a:r>
              <a:rPr lang="en-US" sz="2000" i="0" dirty="0">
                <a:solidFill>
                  <a:schemeClr val="tx1"/>
                </a:solidFill>
                <a:effectLst/>
                <a:latin typeface="+mn-ea"/>
              </a:rPr>
              <a:t>PhD, RN, FAAN &amp;</a:t>
            </a:r>
            <a:r>
              <a:rPr lang="en-US" sz="2000" b="1" i="0" dirty="0">
                <a:solidFill>
                  <a:schemeClr val="tx1"/>
                </a:solidFill>
                <a:effectLst/>
                <a:latin typeface="+mn-ea"/>
              </a:rPr>
              <a:t> Helen J. Lee</a:t>
            </a:r>
            <a:r>
              <a:rPr lang="en-US" sz="2000" i="0" dirty="0">
                <a:solidFill>
                  <a:schemeClr val="tx1"/>
                </a:solidFill>
                <a:effectLst/>
                <a:latin typeface="+mn-ea"/>
              </a:rPr>
              <a:t>, PhD, RN</a:t>
            </a:r>
            <a:endParaRPr lang="en-US" sz="20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+mn-ea"/>
              </a:rPr>
              <a:t>First Published:  </a:t>
            </a:r>
            <a:r>
              <a:rPr lang="en-US" sz="2000" b="1" dirty="0">
                <a:solidFill>
                  <a:schemeClr val="tx1"/>
                </a:solidFill>
                <a:latin typeface="+mn-ea"/>
              </a:rPr>
              <a:t>1989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간호이론 유형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:</a:t>
            </a:r>
            <a:r>
              <a:rPr lang="en-US" altLang="ko-KR" sz="20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  <a:latin typeface="+mn-ea"/>
              </a:rPr>
              <a:t>중범위이론</a:t>
            </a:r>
            <a:r>
              <a:rPr lang="en-US" altLang="ko-KR" sz="2000" b="1" baseline="30000" dirty="0">
                <a:solidFill>
                  <a:schemeClr val="tx1"/>
                </a:solidFill>
                <a:latin typeface="+mn-ea"/>
              </a:rPr>
              <a:t>Middle Range Theory</a:t>
            </a:r>
            <a:endParaRPr lang="en-US" sz="2000" b="1" dirty="0">
              <a:solidFill>
                <a:schemeClr val="tx1"/>
              </a:solidFill>
              <a:latin typeface="+mn-ea"/>
            </a:endParaRPr>
          </a:p>
          <a:p>
            <a:pPr marL="457200" indent="-457200" algn="l" fontAlgn="base">
              <a:buFont typeface="+mj-lt"/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주요 개념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: 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건강신념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Health beliefs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&amp;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노동신념</a:t>
            </a:r>
            <a:r>
              <a:rPr lang="en-US" altLang="ko-KR" sz="2000" b="0" i="0" baseline="30000" dirty="0">
                <a:solidFill>
                  <a:schemeClr val="tx1"/>
                </a:solidFill>
                <a:effectLst/>
                <a:latin typeface="+mn-ea"/>
              </a:rPr>
              <a:t>W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ork beliefs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건강추구행위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Health-seeking behavior 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&amp;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선택</a:t>
            </a:r>
            <a:r>
              <a:rPr lang="en-US" altLang="ko-KR" sz="2000" b="0" i="0" baseline="30000" dirty="0">
                <a:solidFill>
                  <a:schemeClr val="tx1"/>
                </a:solidFill>
                <a:effectLst/>
                <a:latin typeface="+mn-ea"/>
              </a:rPr>
              <a:t>C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hoices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고립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Isolation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&amp;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거리</a:t>
            </a:r>
            <a:r>
              <a:rPr lang="en-US" altLang="ko-KR" sz="2000" b="0" i="0" baseline="30000" dirty="0">
                <a:solidFill>
                  <a:schemeClr val="tx1"/>
                </a:solidFill>
                <a:effectLst/>
                <a:latin typeface="+mn-ea"/>
              </a:rPr>
              <a:t>D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istance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자립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Self-reliance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&amp;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독립</a:t>
            </a:r>
            <a:r>
              <a:rPr lang="en-US" altLang="ko-KR" sz="2000" b="0" i="0" baseline="30000" dirty="0">
                <a:solidFill>
                  <a:schemeClr val="tx1"/>
                </a:solidFill>
                <a:effectLst/>
                <a:latin typeface="+mn-ea"/>
              </a:rPr>
              <a:t>I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ndependence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익명성 부재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Lack of anonymity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선주민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Old-timer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/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이주민</a:t>
            </a:r>
            <a:r>
              <a:rPr lang="en-US" altLang="ko-KR" sz="2000" baseline="30000" dirty="0">
                <a:solidFill>
                  <a:schemeClr val="tx1"/>
                </a:solidFill>
                <a:latin typeface="+mn-ea"/>
              </a:rPr>
              <a:t>N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ewcomer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 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내부인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Insider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/</a:t>
            </a:r>
            <a:r>
              <a:rPr lang="ko-KR" altLang="en-US" sz="2000" b="0" i="0" dirty="0">
                <a:solidFill>
                  <a:schemeClr val="tx1"/>
                </a:solidFill>
                <a:effectLst/>
                <a:latin typeface="+mn-ea"/>
              </a:rPr>
              <a:t>외부인</a:t>
            </a:r>
            <a:r>
              <a:rPr lang="en-US" altLang="ko-KR" sz="2000" b="0" i="0" baseline="30000" dirty="0">
                <a:solidFill>
                  <a:schemeClr val="tx1"/>
                </a:solidFill>
                <a:effectLst/>
                <a:latin typeface="+mn-ea"/>
              </a:rPr>
              <a:t>O</a:t>
            </a:r>
            <a:r>
              <a:rPr lang="en-US" sz="2000" b="0" i="0" baseline="30000" dirty="0">
                <a:solidFill>
                  <a:schemeClr val="tx1"/>
                </a:solidFill>
                <a:effectLst/>
                <a:latin typeface="+mn-ea"/>
              </a:rPr>
              <a:t>utsider</a:t>
            </a:r>
            <a:r>
              <a:rPr lang="en-US" sz="2000" dirty="0">
                <a:solidFill>
                  <a:schemeClr val="tx1"/>
                </a:solidFill>
                <a:latin typeface="+mn-ea"/>
              </a:rPr>
              <a:t> 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2000" b="0" i="0" dirty="0">
                <a:solidFill>
                  <a:schemeClr val="tx1"/>
                </a:solidFill>
                <a:effectLst/>
                <a:latin typeface="+mn-ea"/>
              </a:rPr>
              <a:t>Primary Sources: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altLang="ko-KR" sz="1700" b="0" i="1" dirty="0">
                <a:solidFill>
                  <a:schemeClr val="tx1"/>
                </a:solidFill>
                <a:effectLst/>
                <a:latin typeface="Alegreya Sans"/>
              </a:rPr>
              <a:t>Winters, C. &amp; Lee, H. J. (Eds.). (2018). Rural nursing: Concepts, theory and practice. (5th ed.). Springer Publishing Company.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altLang="ko-KR" sz="1700" b="0" i="1" dirty="0">
                <a:solidFill>
                  <a:schemeClr val="tx1"/>
                </a:solidFill>
                <a:effectLst/>
                <a:latin typeface="Alegreya Sans"/>
              </a:rPr>
              <a:t>Lee, H. J. (1998). Lack of anonymity. In H. J. Lee (Ed.), Conceptual basis for rural nursing (pp. 76–88). New York, NY: Springer Publishing.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altLang="ko-KR" sz="1700" b="0" i="1" dirty="0">
                <a:solidFill>
                  <a:schemeClr val="tx1"/>
                </a:solidFill>
                <a:effectLst/>
                <a:latin typeface="Alegreya Sans"/>
              </a:rPr>
              <a:t>Long, K. A., &amp; Weinert, C. (1989). Rural nursing: Developing the theory base. Scholarly Inquiry for Nursing Practice, 3(2), 113-127.</a:t>
            </a:r>
            <a:endParaRPr lang="en-US" sz="2000" b="0" i="1" dirty="0">
              <a:solidFill>
                <a:schemeClr val="tx1"/>
              </a:solidFill>
              <a:effectLst/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C60160-7F07-46E6-0382-0474DDBC511C}"/>
              </a:ext>
            </a:extLst>
          </p:cNvPr>
          <p:cNvSpPr txBox="1"/>
          <p:nvPr/>
        </p:nvSpPr>
        <p:spPr>
          <a:xfrm>
            <a:off x="10792323" y="296490"/>
            <a:ext cx="102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 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5947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9367989-97BA-473C-802C-918E38294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12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009198-64C6-CA44-408F-3997BA66C2CB}"/>
              </a:ext>
            </a:extLst>
          </p:cNvPr>
          <p:cNvSpPr txBox="1"/>
          <p:nvPr/>
        </p:nvSpPr>
        <p:spPr>
          <a:xfrm>
            <a:off x="724442" y="789639"/>
            <a:ext cx="64166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500" b="1" dirty="0">
                <a:solidFill>
                  <a:srgbClr val="002060"/>
                </a:solidFill>
                <a:latin typeface="이순신 돋움체 L" panose="02020603020101020101" pitchFamily="18" charset="-127"/>
                <a:ea typeface="이순신 돋움체 L" panose="02020603020101020101" pitchFamily="18" charset="-127"/>
              </a:rPr>
              <a:t>농촌간호이론</a:t>
            </a:r>
            <a:r>
              <a:rPr kumimoji="0" lang="en-US" altLang="ko-KR" sz="35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Rural Nursing Theory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636C2EA-9ABC-18EC-A32F-038D7012C6D8}"/>
              </a:ext>
            </a:extLst>
          </p:cNvPr>
          <p:cNvSpPr/>
          <p:nvPr/>
        </p:nvSpPr>
        <p:spPr>
          <a:xfrm>
            <a:off x="724442" y="1838134"/>
            <a:ext cx="10629358" cy="3533172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300" b="0" i="0" dirty="0">
                <a:solidFill>
                  <a:srgbClr val="00206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농촌간호이론은 환경을 강조하는</a:t>
            </a:r>
            <a:r>
              <a:rPr lang="en-US" altLang="ko-KR" sz="2300" b="0" i="0" dirty="0">
                <a:solidFill>
                  <a:srgbClr val="00206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b="0" i="0" dirty="0">
                <a:solidFill>
                  <a:srgbClr val="00206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발전 중에 있는 중범위 간호이론이다</a:t>
            </a:r>
            <a:r>
              <a:rPr lang="en-US" altLang="ko-KR" sz="2300" b="0" i="0" dirty="0">
                <a:solidFill>
                  <a:srgbClr val="00206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300" b="0" i="0" dirty="0">
                <a:solidFill>
                  <a:srgbClr val="00206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농촌간호이론에서 건강은 삶의 방식</a:t>
            </a:r>
            <a:r>
              <a:rPr lang="en-US" altLang="ko-KR" sz="2300" b="0" i="0" dirty="0">
                <a:solidFill>
                  <a:srgbClr val="00206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300" b="0" i="0" dirty="0">
                <a:solidFill>
                  <a:srgbClr val="00206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심리 상태로 정의된다</a:t>
            </a:r>
            <a:r>
              <a:rPr lang="en-US" altLang="ko-KR" sz="2300" b="0" i="0" dirty="0">
                <a:solidFill>
                  <a:srgbClr val="00206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노인들은 건강을 좀더 기능적인 방식으로 정의할 수 있고</a:t>
            </a:r>
            <a:r>
              <a:rPr lang="en-US" altLang="ko-KR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; </a:t>
            </a:r>
            <a:r>
              <a:rPr lang="ko-KR" altLang="en-US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농촌 주민은 자립적이고</a:t>
            </a:r>
            <a:r>
              <a:rPr lang="en-US" altLang="ko-KR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 치료와 돌봄</a:t>
            </a:r>
            <a:r>
              <a:rPr lang="en-US" altLang="ko-KR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(care)</a:t>
            </a:r>
            <a:r>
              <a:rPr lang="ko-KR" altLang="en-US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에 필요한 자원의 필요성</a:t>
            </a:r>
            <a:r>
              <a:rPr lang="en-US" altLang="ko-KR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그리고 이용가능성에 대한 자기평가</a:t>
            </a:r>
            <a:r>
              <a:rPr lang="en-US" altLang="ko-KR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(self-assessment)</a:t>
            </a:r>
            <a:r>
              <a:rPr lang="ko-KR" altLang="en-US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를 기초로 하여 치료</a:t>
            </a:r>
            <a:r>
              <a:rPr lang="en-US" altLang="ko-KR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(care)</a:t>
            </a:r>
            <a:r>
              <a:rPr lang="ko-KR" altLang="en-US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를 추구하는 행위를 결정한다</a:t>
            </a:r>
            <a:r>
              <a:rPr lang="en-US" altLang="ko-KR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간호사의 역할은 익명성 부재와 역할 확산에 의해 특징지어진다</a:t>
            </a:r>
            <a:r>
              <a:rPr lang="en-US" altLang="ko-KR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300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300" b="0" i="0" dirty="0">
                <a:solidFill>
                  <a:srgbClr val="00206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endParaRPr lang="en-US" sz="2300" b="0" i="0" dirty="0">
              <a:solidFill>
                <a:srgbClr val="002060"/>
              </a:solidFill>
              <a:effectLst/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0D2761-E0AB-A588-4FAB-9994C84F010B}"/>
              </a:ext>
            </a:extLst>
          </p:cNvPr>
          <p:cNvSpPr txBox="1"/>
          <p:nvPr/>
        </p:nvSpPr>
        <p:spPr>
          <a:xfrm>
            <a:off x="6584576" y="6104330"/>
            <a:ext cx="4769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</a:t>
            </a:r>
            <a:r>
              <a:rPr lang="ko-KR" altLang="en-US" dirty="0"/>
              <a:t>출처</a:t>
            </a:r>
            <a:r>
              <a:rPr lang="en-US" altLang="ko-KR" dirty="0"/>
              <a:t>: </a:t>
            </a:r>
            <a:r>
              <a:rPr lang="en-US" altLang="ko-KR" dirty="0">
                <a:hlinkClick r:id="rId2"/>
              </a:rPr>
              <a:t>Rural Nursing Theory | </a:t>
            </a:r>
            <a:r>
              <a:rPr lang="en-US" altLang="ko-KR" dirty="0" err="1">
                <a:hlinkClick r:id="rId2"/>
              </a:rPr>
              <a:t>Nursology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196C87-B53D-4B8D-2520-32366230D38C}"/>
              </a:ext>
            </a:extLst>
          </p:cNvPr>
          <p:cNvSpPr txBox="1"/>
          <p:nvPr/>
        </p:nvSpPr>
        <p:spPr>
          <a:xfrm>
            <a:off x="10585872" y="384338"/>
            <a:ext cx="102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 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0607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9367989-97BA-473C-802C-918E38294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13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009198-64C6-CA44-408F-3997BA66C2CB}"/>
              </a:ext>
            </a:extLst>
          </p:cNvPr>
          <p:cNvSpPr txBox="1"/>
          <p:nvPr/>
        </p:nvSpPr>
        <p:spPr>
          <a:xfrm>
            <a:off x="310276" y="220477"/>
            <a:ext cx="64166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000" b="1" dirty="0">
                <a:solidFill>
                  <a:srgbClr val="002060"/>
                </a:solidFill>
                <a:latin typeface="이순신 돋움체 L" panose="02020603020101020101" pitchFamily="18" charset="-127"/>
                <a:ea typeface="이순신 돋움체 L" panose="02020603020101020101" pitchFamily="18" charset="-127"/>
              </a:rPr>
              <a:t>농촌간호이론의 이론적 진술문</a:t>
            </a:r>
            <a:endParaRPr kumimoji="0" lang="en-US" altLang="ko-KR" sz="30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이순신 돋움체 L" panose="02020603020101020101" pitchFamily="18" charset="-127"/>
              <a:ea typeface="이순신 돋움체 L" panose="02020603020101020101" pitchFamily="18" charset="-127"/>
              <a:cs typeface="+mn-cs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636C2EA-9ABC-18EC-A32F-038D7012C6D8}"/>
              </a:ext>
            </a:extLst>
          </p:cNvPr>
          <p:cNvSpPr/>
          <p:nvPr/>
        </p:nvSpPr>
        <p:spPr>
          <a:xfrm>
            <a:off x="376376" y="869576"/>
            <a:ext cx="11439248" cy="1511766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농촌 주민들은 건강을 우선적으로 일할 수 있는 능력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생산적인 것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일상적인 </a:t>
            </a:r>
            <a:r>
              <a:rPr lang="ko-KR" altLang="en-US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과업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을 수행할 </a:t>
            </a:r>
            <a:r>
              <a:rPr lang="ko-KR" altLang="en-US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수 있는 것으로 정의한다</a:t>
            </a:r>
            <a:r>
              <a:rPr lang="en-US" altLang="ko-KR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그것은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삶의 방식이고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 마음의 상태이며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그들의 삶의 모든 측면에서 균형을 유지하고자 하는 목표가 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. (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서술적 진술문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endParaRPr lang="en-US" b="0" i="0" dirty="0">
              <a:solidFill>
                <a:srgbClr val="002060"/>
              </a:solidFill>
              <a:effectLst/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D79AAB6-3CF3-AC4C-405A-F5D63463B088}"/>
              </a:ext>
            </a:extLst>
          </p:cNvPr>
          <p:cNvSpPr/>
          <p:nvPr/>
        </p:nvSpPr>
        <p:spPr>
          <a:xfrm>
            <a:off x="394164" y="2465294"/>
            <a:ext cx="11439248" cy="2211387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농촌 주민은 자립적이고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현재 건강 수준의 심각성과 필요한 자원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 그리고 이용할 수 있는 자원에 대하여 스스로 평가하여 질병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통증 또는 손상에 대한 치료를 모색하는 결정을 내린다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  <a:b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</a:b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자립은 </a:t>
            </a:r>
            <a:r>
              <a:rPr lang="ko-KR" altLang="en-US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농촌 주민의 특징으로</a:t>
            </a:r>
            <a:r>
              <a:rPr lang="en-US" altLang="ko-KR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질병이나 손상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돌봄 추구 행위에 영향을 준다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;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농촌주민은 주로 비공식적 체계를 이용한다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;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그러나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b="0" i="1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공식적인 자원을 통한 의료에의 접근에 대한 농촌문화의 장벽은 변화하고 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.) (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관계적 진술문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endParaRPr lang="en-US" b="0" i="0" dirty="0">
              <a:solidFill>
                <a:srgbClr val="002060"/>
              </a:solidFill>
              <a:effectLst/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355458E-D348-74A3-0D18-6F0BEE7EABF1}"/>
              </a:ext>
            </a:extLst>
          </p:cNvPr>
          <p:cNvSpPr/>
          <p:nvPr/>
        </p:nvSpPr>
        <p:spPr>
          <a:xfrm>
            <a:off x="376376" y="4831976"/>
            <a:ext cx="11439248" cy="1805547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Font typeface="+mj-lt"/>
              <a:buAutoNum type="arabicPeriod" startAt="3"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농촌 지역의 보건의료 제공자는 도시 또는 근교 지역의 보건의료 제공자보다 익명성 부재</a:t>
            </a:r>
            <a:r>
              <a:rPr lang="en-US" altLang="ko-KR" b="0" i="0" baseline="3000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Lack of Anonymity</a:t>
            </a:r>
            <a:r>
              <a:rPr lang="ko-KR" altLang="en-US" b="0" i="0" baseline="3000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및 더 큰 역할 확산</a:t>
            </a:r>
            <a:r>
              <a:rPr lang="en-US" altLang="ko-KR" baseline="30000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Role diffusion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을 다루어야 한다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친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숙함</a:t>
            </a:r>
            <a:r>
              <a:rPr lang="en-US" altLang="ko-KR" b="0" i="0" baseline="3000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Familiarity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은 지역</a:t>
            </a:r>
            <a:r>
              <a:rPr lang="ko-KR" altLang="en-US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의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 보건의료 종사자로부터 건강 및 질병 관리를 추구하는 데 촉진자가 되</a:t>
            </a:r>
            <a:r>
              <a:rPr lang="ko-KR" altLang="en-US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기도 하고</a:t>
            </a:r>
            <a:r>
              <a:rPr lang="en-US" altLang="ko-KR" dirty="0">
                <a:solidFill>
                  <a:srgbClr val="00000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장벽이 되기도 한다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;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따라서 농촌 지역에서 보건의료 제공자가 경험하는 익명성 부재는 역설이라고 할 수 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.) (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관계적 진술문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endParaRPr lang="en-US" b="0" i="0" dirty="0">
              <a:solidFill>
                <a:srgbClr val="002060"/>
              </a:solidFill>
              <a:effectLst/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7114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4C238E1-8636-F8EE-AAAC-B9D91D826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6020" y="287745"/>
            <a:ext cx="4009822" cy="579350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간호이론 개발의 네 가지 형태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</a:p>
          <a:p>
            <a:pPr marL="342900" indent="-342900">
              <a:buFont typeface="+mj-lt"/>
              <a:buAutoNum type="arabicParenR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메타이론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(meta-theory): 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간호를 위한 이론적 기반의 개발과 관련된 철학적이며 방법론적 물음에 초점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“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이론에 대한 이론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</a:p>
          <a:p>
            <a:pPr marL="342900" indent="-342900">
              <a:buFont typeface="+mj-lt"/>
              <a:buAutoNum type="arabicParenR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거대이론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(grand theory):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실무를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위한 폭넓은 관점을 규정하는 개념적 기틀과  이런 관점에 근거하여 간호현상을 바라보는 방법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342900" indent="-342900">
              <a:buFont typeface="+mj-lt"/>
              <a:buAutoNum type="arabicParenR"/>
            </a:pPr>
            <a:r>
              <a:rPr lang="ko-KR" altLang="en-US" sz="1800" b="1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중범위 이론</a:t>
            </a:r>
            <a:r>
              <a:rPr lang="en-US" altLang="ko-KR" sz="1800" b="1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(middle-range theory): </a:t>
            </a:r>
            <a:r>
              <a:rPr lang="ko-KR" altLang="en-US" sz="18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거대이론과 간호실무와의 격차를 메우기 위해 만들어진 이론 개발 단계</a:t>
            </a:r>
            <a:r>
              <a:rPr lang="en-US" altLang="ko-KR" sz="18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18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주로 검증이 어렵기 때문에 좀더 실용가능한 수준의 이론을 제안하는 방법</a:t>
            </a:r>
            <a:r>
              <a:rPr lang="en-US" altLang="ko-KR" sz="18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18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개념들의 수와 범위가 제한됨</a:t>
            </a:r>
            <a:r>
              <a:rPr lang="en-US" altLang="ko-KR" sz="18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18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거대이론의 연구와 실무의 유용성에 필요한 구체성을 제공하기 때문에 관심이 증가</a:t>
            </a:r>
            <a:endParaRPr lang="en-US" altLang="ko-KR" sz="18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342900" indent="-342900">
              <a:buFont typeface="+mj-lt"/>
              <a:buAutoNum type="arabicParenR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실무이론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(practice theory):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실무를 위한 처방 또는 좀더 광범위하게는 실무를 위한 양상을 기술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A81FD78-7C0F-BE71-BABB-AF1983829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14</a:t>
            </a:fld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B41C7AF-8F24-E3D0-50BA-132A2E8C5610}"/>
              </a:ext>
            </a:extLst>
          </p:cNvPr>
          <p:cNvGrpSpPr/>
          <p:nvPr/>
        </p:nvGrpSpPr>
        <p:grpSpPr>
          <a:xfrm>
            <a:off x="565765" y="2035278"/>
            <a:ext cx="7171300" cy="3421624"/>
            <a:chOff x="468365" y="1396181"/>
            <a:chExt cx="7171300" cy="3421624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C98102E5-C606-946F-5352-A0DE79CF127D}"/>
                </a:ext>
              </a:extLst>
            </p:cNvPr>
            <p:cNvSpPr/>
            <p:nvPr/>
          </p:nvSpPr>
          <p:spPr>
            <a:xfrm>
              <a:off x="1651819" y="1396181"/>
              <a:ext cx="3628104" cy="8554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>
                  <a:solidFill>
                    <a:srgbClr val="0070C0"/>
                  </a:solidFill>
                  <a:latin typeface="Hancom Gothic" panose="02000500000000000000" pitchFamily="2" charset="-127"/>
                  <a:ea typeface="Hancom Gothic" panose="02000500000000000000" pitchFamily="2" charset="-127"/>
                </a:rPr>
                <a:t>메타이론</a:t>
              </a: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6828E515-E2B7-E2DB-9CE7-7BD6F0592D48}"/>
                </a:ext>
              </a:extLst>
            </p:cNvPr>
            <p:cNvSpPr/>
            <p:nvPr/>
          </p:nvSpPr>
          <p:spPr>
            <a:xfrm>
              <a:off x="1651819" y="2251587"/>
              <a:ext cx="3628104" cy="8554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rgbClr val="0070C0"/>
                  </a:solidFill>
                  <a:latin typeface="Hancom Gothic" panose="02000500000000000000" pitchFamily="2" charset="-127"/>
                  <a:ea typeface="Hancom Gothic" panose="02000500000000000000" pitchFamily="2" charset="-127"/>
                </a:rPr>
                <a:t>거대이론</a:t>
              </a: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14DEB52B-729D-261F-B673-4A4128A44342}"/>
                </a:ext>
              </a:extLst>
            </p:cNvPr>
            <p:cNvSpPr/>
            <p:nvPr/>
          </p:nvSpPr>
          <p:spPr>
            <a:xfrm>
              <a:off x="1651819" y="3106993"/>
              <a:ext cx="3628104" cy="8554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rgbClr val="0070C0"/>
                  </a:solidFill>
                  <a:latin typeface="Hancom Gothic" panose="02000500000000000000" pitchFamily="2" charset="-127"/>
                  <a:ea typeface="Hancom Gothic" panose="02000500000000000000" pitchFamily="2" charset="-127"/>
                </a:rPr>
                <a:t>중범위이론</a:t>
              </a: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87899019-1B74-2869-0EF9-7B7FA5FD348D}"/>
                </a:ext>
              </a:extLst>
            </p:cNvPr>
            <p:cNvSpPr/>
            <p:nvPr/>
          </p:nvSpPr>
          <p:spPr>
            <a:xfrm>
              <a:off x="1651819" y="3962399"/>
              <a:ext cx="3628104" cy="8554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rgbClr val="0070C0"/>
                  </a:solidFill>
                  <a:latin typeface="Hancom Gothic" panose="02000500000000000000" pitchFamily="2" charset="-127"/>
                  <a:ea typeface="Hancom Gothic" panose="02000500000000000000" pitchFamily="2" charset="-127"/>
                </a:rPr>
                <a:t>실무이론</a:t>
              </a:r>
            </a:p>
          </p:txBody>
        </p:sp>
        <p:cxnSp>
          <p:nvCxnSpPr>
            <p:cNvPr id="11" name="연결선: 구부러짐 10">
              <a:extLst>
                <a:ext uri="{FF2B5EF4-FFF2-40B4-BE49-F238E27FC236}">
                  <a16:creationId xmlns:a16="http://schemas.microsoft.com/office/drawing/2014/main" id="{9C4C10D1-DB7C-00F4-AA77-4D2E84505366}"/>
                </a:ext>
              </a:extLst>
            </p:cNvPr>
            <p:cNvCxnSpPr>
              <a:stCxn id="5" idx="1"/>
              <a:endCxn id="7" idx="1"/>
            </p:cNvCxnSpPr>
            <p:nvPr/>
          </p:nvCxnSpPr>
          <p:spPr>
            <a:xfrm rot="10800000" flipV="1">
              <a:off x="1651819" y="1823884"/>
              <a:ext cx="12700" cy="855406"/>
            </a:xfrm>
            <a:prstGeom prst="curvedConnector3">
              <a:avLst>
                <a:gd name="adj1" fmla="val 342580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연결선: 구부러짐 12">
              <a:extLst>
                <a:ext uri="{FF2B5EF4-FFF2-40B4-BE49-F238E27FC236}">
                  <a16:creationId xmlns:a16="http://schemas.microsoft.com/office/drawing/2014/main" id="{37C5F908-AC9C-E503-ABDE-F151D15A5502}"/>
                </a:ext>
              </a:extLst>
            </p:cNvPr>
            <p:cNvCxnSpPr/>
            <p:nvPr/>
          </p:nvCxnSpPr>
          <p:spPr>
            <a:xfrm rot="10800000" flipV="1">
              <a:off x="1632769" y="2679290"/>
              <a:ext cx="12700" cy="855406"/>
            </a:xfrm>
            <a:prstGeom prst="curvedConnector3">
              <a:avLst>
                <a:gd name="adj1" fmla="val 342580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연결선: 구부러짐 13">
              <a:extLst>
                <a:ext uri="{FF2B5EF4-FFF2-40B4-BE49-F238E27FC236}">
                  <a16:creationId xmlns:a16="http://schemas.microsoft.com/office/drawing/2014/main" id="{ACACA12F-E65D-C237-530D-98DDB10B24D1}"/>
                </a:ext>
              </a:extLst>
            </p:cNvPr>
            <p:cNvCxnSpPr/>
            <p:nvPr/>
          </p:nvCxnSpPr>
          <p:spPr>
            <a:xfrm rot="10800000" flipV="1">
              <a:off x="1626419" y="3534696"/>
              <a:ext cx="12700" cy="855406"/>
            </a:xfrm>
            <a:prstGeom prst="curvedConnector3">
              <a:avLst>
                <a:gd name="adj1" fmla="val 342580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연결선: 구부러짐 15">
              <a:extLst>
                <a:ext uri="{FF2B5EF4-FFF2-40B4-BE49-F238E27FC236}">
                  <a16:creationId xmlns:a16="http://schemas.microsoft.com/office/drawing/2014/main" id="{1E4F43D6-C2FE-D47D-2CE0-9C2F48E23269}"/>
                </a:ext>
              </a:extLst>
            </p:cNvPr>
            <p:cNvCxnSpPr>
              <a:stCxn id="9" idx="3"/>
              <a:endCxn id="8" idx="3"/>
            </p:cNvCxnSpPr>
            <p:nvPr/>
          </p:nvCxnSpPr>
          <p:spPr>
            <a:xfrm flipV="1">
              <a:off x="5279923" y="3534696"/>
              <a:ext cx="12700" cy="855406"/>
            </a:xfrm>
            <a:prstGeom prst="curvedConnector3">
              <a:avLst>
                <a:gd name="adj1" fmla="val 303871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연결선: 구부러짐 18">
              <a:extLst>
                <a:ext uri="{FF2B5EF4-FFF2-40B4-BE49-F238E27FC236}">
                  <a16:creationId xmlns:a16="http://schemas.microsoft.com/office/drawing/2014/main" id="{125050B7-F659-1E67-447D-434395CB32E2}"/>
                </a:ext>
              </a:extLst>
            </p:cNvPr>
            <p:cNvCxnSpPr/>
            <p:nvPr/>
          </p:nvCxnSpPr>
          <p:spPr>
            <a:xfrm flipV="1">
              <a:off x="5292623" y="2679290"/>
              <a:ext cx="12700" cy="855406"/>
            </a:xfrm>
            <a:prstGeom prst="curvedConnector3">
              <a:avLst>
                <a:gd name="adj1" fmla="val 303871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연결선: 구부러짐 19">
              <a:extLst>
                <a:ext uri="{FF2B5EF4-FFF2-40B4-BE49-F238E27FC236}">
                  <a16:creationId xmlns:a16="http://schemas.microsoft.com/office/drawing/2014/main" id="{D168AC2B-3F21-FCB7-57B9-EE2BED4B60CF}"/>
                </a:ext>
              </a:extLst>
            </p:cNvPr>
            <p:cNvCxnSpPr/>
            <p:nvPr/>
          </p:nvCxnSpPr>
          <p:spPr>
            <a:xfrm flipV="1">
              <a:off x="5267223" y="1823884"/>
              <a:ext cx="12700" cy="855406"/>
            </a:xfrm>
            <a:prstGeom prst="curvedConnector3">
              <a:avLst>
                <a:gd name="adj1" fmla="val 303871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0AC37C-E59A-93E7-8B7E-19CEE47176C2}"/>
                </a:ext>
              </a:extLst>
            </p:cNvPr>
            <p:cNvSpPr txBox="1"/>
            <p:nvPr/>
          </p:nvSpPr>
          <p:spPr>
            <a:xfrm>
              <a:off x="5447070" y="2045110"/>
              <a:ext cx="219259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위한 소재를 제공하다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96FD2C-D568-4425-9988-AFB54220723E}"/>
                </a:ext>
              </a:extLst>
            </p:cNvPr>
            <p:cNvSpPr txBox="1"/>
            <p:nvPr/>
          </p:nvSpPr>
          <p:spPr>
            <a:xfrm>
              <a:off x="5447070" y="2937716"/>
              <a:ext cx="146214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정련하다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053FBB-0891-11A5-7CFE-B9110DF08ACF}"/>
                </a:ext>
              </a:extLst>
            </p:cNvPr>
            <p:cNvSpPr txBox="1"/>
            <p:nvPr/>
          </p:nvSpPr>
          <p:spPr>
            <a:xfrm>
              <a:off x="5440720" y="3775180"/>
              <a:ext cx="219259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실무에서 검증하다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02C6DC-7FDE-E9A1-0D64-F73A1BFF3AAD}"/>
                </a:ext>
              </a:extLst>
            </p:cNvPr>
            <p:cNvSpPr txBox="1"/>
            <p:nvPr/>
          </p:nvSpPr>
          <p:spPr>
            <a:xfrm>
              <a:off x="468365" y="2082310"/>
              <a:ext cx="110940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명료하다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2F01EE-1AA8-B9F6-0EC7-7859A24878E4}"/>
                </a:ext>
              </a:extLst>
            </p:cNvPr>
            <p:cNvSpPr txBox="1"/>
            <p:nvPr/>
          </p:nvSpPr>
          <p:spPr>
            <a:xfrm>
              <a:off x="484036" y="2937716"/>
              <a:ext cx="110940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인도하다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57A589-26E0-DC64-5BF4-45A25093C22A}"/>
                </a:ext>
              </a:extLst>
            </p:cNvPr>
            <p:cNvSpPr txBox="1"/>
            <p:nvPr/>
          </p:nvSpPr>
          <p:spPr>
            <a:xfrm>
              <a:off x="468365" y="3801232"/>
              <a:ext cx="110940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지시하다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3E6EB0D-7F82-A377-4DDD-AE43E6202C45}"/>
              </a:ext>
            </a:extLst>
          </p:cNvPr>
          <p:cNvSpPr txBox="1"/>
          <p:nvPr/>
        </p:nvSpPr>
        <p:spPr>
          <a:xfrm>
            <a:off x="747253" y="758170"/>
            <a:ext cx="4997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간호에서의 이론 개발 형태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E11BE3-AE1E-E1F0-36B2-8225B7C07EA8}"/>
              </a:ext>
            </a:extLst>
          </p:cNvPr>
          <p:cNvSpPr txBox="1"/>
          <p:nvPr/>
        </p:nvSpPr>
        <p:spPr>
          <a:xfrm>
            <a:off x="581436" y="6200358"/>
            <a:ext cx="9682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*</a:t>
            </a:r>
            <a:r>
              <a:rPr lang="ko-KR" altLang="en-US" sz="1600" dirty="0"/>
              <a:t>출처</a:t>
            </a:r>
            <a:r>
              <a:rPr lang="en-US" altLang="ko-KR" sz="1600" dirty="0"/>
              <a:t>: </a:t>
            </a:r>
            <a:r>
              <a:rPr lang="en-US" altLang="ko-KR" sz="1600" dirty="0">
                <a:latin typeface="Bauhaus 93" panose="04030905020B02020C02" pitchFamily="82" charset="0"/>
              </a:rPr>
              <a:t>『</a:t>
            </a:r>
            <a:r>
              <a:rPr lang="ko-KR" altLang="en-US" sz="1600" dirty="0"/>
              <a:t>간호에서의 이론개발전략</a:t>
            </a:r>
            <a:r>
              <a:rPr lang="en-US" altLang="ko-KR" sz="1600" dirty="0">
                <a:latin typeface="Batang" panose="02030600000101010101" pitchFamily="18" charset="-127"/>
                <a:ea typeface="Batang" panose="02030600000101010101" pitchFamily="18" charset="-127"/>
              </a:rPr>
              <a:t>』</a:t>
            </a:r>
            <a:r>
              <a:rPr lang="en-US" altLang="ko-KR" sz="1600" dirty="0"/>
              <a:t>(</a:t>
            </a:r>
            <a:r>
              <a:rPr lang="ko-KR" altLang="en-US" sz="1600" dirty="0"/>
              <a:t>제</a:t>
            </a:r>
            <a:r>
              <a:rPr lang="en-US" altLang="ko-KR" sz="1600" dirty="0"/>
              <a:t>6</a:t>
            </a:r>
            <a:r>
              <a:rPr lang="ko-KR" altLang="en-US" sz="1600" dirty="0"/>
              <a:t>판</a:t>
            </a:r>
            <a:r>
              <a:rPr lang="en-US" altLang="ko-KR" sz="1600" dirty="0"/>
              <a:t>), Walker &amp; Avant </a:t>
            </a:r>
            <a:r>
              <a:rPr lang="ko-KR" altLang="en-US" sz="1600" dirty="0"/>
              <a:t>저</a:t>
            </a:r>
            <a:r>
              <a:rPr lang="en-US" altLang="ko-KR" sz="1600" dirty="0"/>
              <a:t>, </a:t>
            </a:r>
            <a:r>
              <a:rPr lang="ko-KR" altLang="en-US" sz="1600" dirty="0"/>
              <a:t>이인숙 외 공역</a:t>
            </a:r>
            <a:r>
              <a:rPr lang="en-US" altLang="ko-KR" sz="1600" dirty="0"/>
              <a:t>(2021), </a:t>
            </a:r>
            <a:r>
              <a:rPr lang="ko-KR" altLang="en-US" sz="1600" dirty="0"/>
              <a:t>학지사메디컬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09E25D-7E6E-6FB7-E644-BC34F935CD86}"/>
              </a:ext>
            </a:extLst>
          </p:cNvPr>
          <p:cNvSpPr txBox="1"/>
          <p:nvPr/>
        </p:nvSpPr>
        <p:spPr>
          <a:xfrm>
            <a:off x="340659" y="253845"/>
            <a:ext cx="102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 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7769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C44C9E-BB0F-0AAF-0ADA-3F7780203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개념분석</a:t>
            </a:r>
            <a:r>
              <a:rPr lang="en-US" altLang="ko-KR" dirty="0"/>
              <a:t>(3</a:t>
            </a:r>
            <a:r>
              <a:rPr lang="ko-KR" altLang="en-US" dirty="0"/>
              <a:t>장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EC2AAAC-2A9D-6051-DA11-6720616A7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(1</a:t>
            </a:r>
            <a:r>
              <a:rPr lang="en-US" altLang="ko-KR" sz="26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st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6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진술문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주민은 건강을 어떻게 정의하는가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    :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건강신념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노동신념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고립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거리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(2</a:t>
            </a:r>
            <a:r>
              <a:rPr lang="en-US" altLang="ko-KR" sz="26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nd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6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진술문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자립의 문제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0" indent="0">
              <a:buNone/>
            </a:pP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    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자립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외부인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내부인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선주민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이주민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자원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비공식 네트워크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</a:p>
          <a:p>
            <a:pPr marL="0" indent="0">
              <a:buNone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     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비전문가적 돌봄 네트워크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(3</a:t>
            </a:r>
            <a:r>
              <a:rPr lang="en-US" altLang="ko-KR" sz="26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rd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6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진술문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부재와 역할확산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0" indent="0">
              <a:buNone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    :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역할확산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친숙함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직업적 고립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0" indent="0">
              <a:buNone/>
            </a:pP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ko-KR" altLang="en-US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08FF9E4-EBC8-6EAD-04C9-79B68DA5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0586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57ECA1-F668-EE5B-8CDE-A5E871803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482" y="490632"/>
            <a:ext cx="10515600" cy="943722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4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건강</a:t>
            </a:r>
            <a:r>
              <a:rPr lang="en-US" altLang="ko-KR" sz="4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4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신념</a:t>
            </a:r>
            <a:r>
              <a:rPr lang="en-US" altLang="ko-KR" sz="4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en-US" altLang="ko-KR" sz="4000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Health Beliefs</a:t>
            </a:r>
            <a:endParaRPr lang="ko-KR" altLang="en-US" sz="4000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1ACBA7-DF86-E001-E0E3-0F52555CC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3" y="1685365"/>
            <a:ext cx="10681447" cy="4491598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첫번째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RNT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이론적 진술문의 핵심 개념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일할 수 있는 생산 능력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몬태나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주 지역주민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하고 싶은 일을 할 수 있는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능력과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일할 수 있는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능력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노바스코샤 지역 여성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노동과 건강행위가 매우 밀접하게 관련되어 있음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건강을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노동과 관련된 기능상태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로 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농촌주민들은 아주 심하게 아플 때까지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건강관리를 미루고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그들이 치료를 받기 시작한 시점은 곧 입원시점이 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상태가 심각할 때까지 미룸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신념은 건강증진행위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의료서비스 이용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예방과 치료 중재의 수용에 영향을 미칠 것이다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실증적 근거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en-US" altLang="ko-KR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not identified</a:t>
            </a:r>
            <a:endParaRPr lang="ko-KR" altLang="en-US" sz="2400" u="sng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94E7CB7-83EC-C07A-B888-36114253B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420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D4C77B-9B5F-1F2A-6CAD-B4F64CDA2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4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거리</a:t>
            </a:r>
            <a:r>
              <a:rPr lang="en-US" altLang="ko-KR" sz="4000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Distance</a:t>
            </a:r>
            <a:endParaRPr lang="ko-KR" altLang="en-US" sz="4000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B74697A-4134-79C1-84EC-7374B8AA7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965" y="1690688"/>
            <a:ext cx="10582835" cy="4486275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거리는 곧 보건의료 서비스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접근성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과 관련된 문제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접근성의 문제는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지리적 거리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문제와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보건의료에의 접근성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문제로 구분될 수 있음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실제 농촌 주민들은 자신들이 고립되어 있지 않다고 생각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함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(Long &amp; Weinert, 1989).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이러한 지리적 위치는 농촌 지역 주민들이 보여주는 건강추구 행위 유형에 영향을 주거나 건강추구 행위 결정요인이 되기도 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보건의료에 접근하는데 어려움을 경험하는 것은 자가 치료 및 자가 돌봄에 더 크게 의존하게 만듦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개인 스스로 독립성과 자립성의 태도를 기르게 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45C08A9-39DC-42CC-D001-6B7A1129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590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D4C77B-9B5F-1F2A-6CAD-B4F64CDA2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4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고립</a:t>
            </a:r>
            <a:r>
              <a:rPr lang="en-US" altLang="ko-KR" sz="4000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Isolation</a:t>
            </a:r>
            <a:endParaRPr lang="ko-KR" altLang="en-US" sz="4000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B74697A-4134-79C1-84EC-7374B8AA7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965" y="1690688"/>
            <a:ext cx="10582835" cy="4486275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다른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이로부터 떨어져 존재함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상호의존성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다른 어떤 것과의 관계에 의해서만 특성을 가지거나 존재하며 절대적이거나 독립적이지 않음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선행조건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고립 상태를 만드는 지표가 존재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지리적 지형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날씨에 따른 변화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경제적 비용이나 시간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개인 선호도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등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결과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사회적 또는 직업적 고립을 초래하는 다른 개인과의 의사소통 또는 상호작용의 감소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9CDE102-6F19-3F3D-D2D4-29AF92580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6356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F13F70-7EE5-097B-8183-C5B525436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개념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4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자립</a:t>
            </a:r>
            <a:r>
              <a:rPr lang="en-US" altLang="ko-KR" sz="4000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Self-reliance</a:t>
            </a:r>
            <a:endParaRPr lang="ko-KR" altLang="en-US" sz="4000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B014E4F-9599-730E-81D8-9FBFA7D4C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589" y="1690688"/>
            <a:ext cx="10515600" cy="4351338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두번째 이론적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진술문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주민은 외부인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외지인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혹은 이방인으로부터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도움받는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것을 꺼린다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과 관련된 개념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자신이 필요로 하는 것에 대해 대비할 수 있는 능력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평상시 그들의 안녕에 재정적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정서적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사회적 지지를 제공했던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가족</a:t>
            </a:r>
            <a:r>
              <a:rPr lang="en-US" altLang="ko-KR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친구</a:t>
            </a:r>
            <a:r>
              <a:rPr lang="en-US" altLang="ko-KR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이웃 등 비공식적이고 사적인 네트워크에 더 의지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하고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건강은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개인의 책임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건강한 상태에서 건강관리를 위해서는 의학적 전문가는 필요치 않으며 공식적인 보건의료체계는 이러한 건강과는 관계가 없다고 생각함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건강은 의사나 간호사와 상의해야 할 주제가 아니다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따라서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이들 인구집단을 위한 간호를 계획할 때 고려해야 하는 중요한 특성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86C58B-F087-0A7C-8BE6-40DA0CCA6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9262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6890" y="798897"/>
            <a:ext cx="8161276" cy="1478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800" dirty="0">
                <a:solidFill>
                  <a:srgbClr val="002060"/>
                </a:solidFill>
                <a:latin typeface="Bauhaus 93" panose="020B0604020202020204" pitchFamily="82" charset="0"/>
                <a:ea typeface="이순신 돋움체 L" panose="02020603020101020101" pitchFamily="18" charset="-127"/>
              </a:rPr>
              <a:t>『</a:t>
            </a:r>
            <a:r>
              <a:rPr lang="ko-KR" altLang="en-US" sz="3800" b="1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농촌간호</a:t>
            </a:r>
            <a:r>
              <a:rPr lang="en-US" altLang="ko-KR" sz="3800" b="1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3800" b="1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개념</a:t>
            </a:r>
            <a:r>
              <a:rPr lang="en-US" altLang="ko-KR" sz="3800" b="1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3800" b="1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이론</a:t>
            </a:r>
            <a:r>
              <a:rPr lang="en-US" altLang="ko-KR" sz="3800" b="1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3800" b="1" dirty="0">
                <a:solidFill>
                  <a:srgbClr val="00206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그리고 실무</a:t>
            </a:r>
            <a:r>
              <a:rPr lang="en-US" altLang="ko-KR" sz="3800" dirty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』</a:t>
            </a:r>
            <a:endParaRPr lang="en-US" altLang="ko-KR" sz="3800" dirty="0">
              <a:solidFill>
                <a:srgbClr val="002060"/>
              </a:solidFill>
              <a:latin typeface="이순신 돋움체 L" panose="02020603020101020101" pitchFamily="18" charset="-127"/>
              <a:ea typeface="이순신 돋움체 L" panose="02020603020101020101" pitchFamily="18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80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                                                     (</a:t>
            </a:r>
            <a:r>
              <a:rPr kumimoji="0" lang="ko-KR" altLang="en-US" sz="380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제</a:t>
            </a:r>
            <a:r>
              <a:rPr kumimoji="0" lang="en-US" altLang="ko-KR" sz="380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6</a:t>
            </a:r>
            <a:r>
              <a:rPr kumimoji="0" lang="ko-KR" altLang="en-US" sz="380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판</a:t>
            </a:r>
            <a:r>
              <a:rPr kumimoji="0" lang="en-US" altLang="ko-KR" sz="380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)</a:t>
            </a:r>
          </a:p>
        </p:txBody>
      </p:sp>
      <p:sp>
        <p:nvSpPr>
          <p:cNvPr id="16" name="오각형 15"/>
          <p:cNvSpPr/>
          <p:nvPr/>
        </p:nvSpPr>
        <p:spPr>
          <a:xfrm>
            <a:off x="9662684" y="3588859"/>
            <a:ext cx="1932969" cy="444185"/>
          </a:xfrm>
          <a:prstGeom prst="homePlate">
            <a:avLst/>
          </a:prstGeom>
          <a:solidFill>
            <a:srgbClr val="82A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bject 4"/>
          <p:cNvSpPr/>
          <p:nvPr/>
        </p:nvSpPr>
        <p:spPr>
          <a:xfrm>
            <a:off x="760272" y="3588860"/>
            <a:ext cx="1780987" cy="446674"/>
          </a:xfrm>
          <a:prstGeom prst="rect">
            <a:avLst/>
          </a:prstGeom>
          <a:solidFill>
            <a:srgbClr val="3D735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bg1"/>
              </a:solidFill>
              <a:latin typeface="이순신 돋움체 M" panose="02020603020101020101" pitchFamily="18" charset="-127"/>
              <a:ea typeface="이순신 돋움체 M" panose="02020603020101020101" pitchFamily="18" charset="-127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2541259" y="3588860"/>
            <a:ext cx="1780987" cy="446674"/>
          </a:xfrm>
          <a:prstGeom prst="rect">
            <a:avLst/>
          </a:prstGeom>
          <a:solidFill>
            <a:srgbClr val="82AD4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bg1"/>
              </a:solidFill>
              <a:latin typeface="이순신 돋움체 M" panose="02020603020101020101" pitchFamily="18" charset="-127"/>
              <a:ea typeface="이순신 돋움체 M" panose="02020603020101020101" pitchFamily="18" charset="-127"/>
            </a:endParaRPr>
          </a:p>
        </p:txBody>
      </p:sp>
      <p:sp>
        <p:nvSpPr>
          <p:cNvPr id="19" name="object 10"/>
          <p:cNvSpPr/>
          <p:nvPr/>
        </p:nvSpPr>
        <p:spPr>
          <a:xfrm>
            <a:off x="4322246" y="3588860"/>
            <a:ext cx="1780987" cy="446674"/>
          </a:xfrm>
          <a:prstGeom prst="rect">
            <a:avLst/>
          </a:prstGeom>
          <a:solidFill>
            <a:srgbClr val="3D735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bg1"/>
              </a:solidFill>
              <a:latin typeface="이순신 돋움체 M" panose="02020603020101020101" pitchFamily="18" charset="-127"/>
              <a:ea typeface="이순신 돋움체 M" panose="02020603020101020101" pitchFamily="18" charset="-127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6103233" y="3588860"/>
            <a:ext cx="1780987" cy="446674"/>
          </a:xfrm>
          <a:prstGeom prst="rect">
            <a:avLst/>
          </a:prstGeom>
          <a:solidFill>
            <a:srgbClr val="82AD4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bg1"/>
              </a:solidFill>
              <a:latin typeface="이순신 돋움체 M" panose="02020603020101020101" pitchFamily="18" charset="-127"/>
              <a:ea typeface="이순신 돋움체 M" panose="02020603020101020101" pitchFamily="18" charset="-127"/>
            </a:endParaRPr>
          </a:p>
        </p:txBody>
      </p:sp>
      <p:sp>
        <p:nvSpPr>
          <p:cNvPr id="21" name="object 12"/>
          <p:cNvSpPr/>
          <p:nvPr/>
        </p:nvSpPr>
        <p:spPr>
          <a:xfrm>
            <a:off x="7884219" y="3588860"/>
            <a:ext cx="1780987" cy="446674"/>
          </a:xfrm>
          <a:prstGeom prst="rect">
            <a:avLst/>
          </a:prstGeom>
          <a:solidFill>
            <a:srgbClr val="3D735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bg1"/>
              </a:solidFill>
              <a:latin typeface="이순신 돋움체 M" panose="02020603020101020101" pitchFamily="18" charset="-127"/>
              <a:ea typeface="이순신 돋움체 M" panose="02020603020101020101" pitchFamily="18" charset="-127"/>
            </a:endParaRPr>
          </a:p>
        </p:txBody>
      </p:sp>
      <p:cxnSp>
        <p:nvCxnSpPr>
          <p:cNvPr id="25" name="꺾인 연결선 24"/>
          <p:cNvCxnSpPr>
            <a:cxnSpLocks/>
          </p:cNvCxnSpPr>
          <p:nvPr/>
        </p:nvCxnSpPr>
        <p:spPr>
          <a:xfrm rot="10800000" flipH="1">
            <a:off x="6164531" y="4045121"/>
            <a:ext cx="903054" cy="1166521"/>
          </a:xfrm>
          <a:prstGeom prst="bentConnector4">
            <a:avLst>
              <a:gd name="adj1" fmla="val -25314"/>
              <a:gd name="adj2" fmla="val 77791"/>
            </a:avLst>
          </a:prstGeom>
          <a:ln>
            <a:solidFill>
              <a:schemeClr val="accent6">
                <a:lumMod val="75000"/>
              </a:schemeClr>
            </a:solidFill>
            <a:prstDash val="dash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1451C74-8169-4873-B590-845484F0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9B9FD92-E9A4-4A30-A8DA-D35B5DFD6A24}"/>
              </a:ext>
            </a:extLst>
          </p:cNvPr>
          <p:cNvSpPr/>
          <p:nvPr/>
        </p:nvSpPr>
        <p:spPr>
          <a:xfrm>
            <a:off x="1118683" y="3609440"/>
            <a:ext cx="11870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1</a:t>
            </a:r>
            <a:r>
              <a:rPr lang="en-US" altLang="ko-KR" sz="2200" kern="0" baseline="3000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st </a:t>
            </a:r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1998</a:t>
            </a:r>
          </a:p>
        </p:txBody>
      </p:sp>
      <p:pic>
        <p:nvPicPr>
          <p:cNvPr id="56" name="Picture 4" descr="Rural Nursing, Sixth Edition: Concepts, Theory, and Practice:  9780826183637: Medicine &amp; Health Science Books @ Amazon.com">
            <a:extLst>
              <a:ext uri="{FF2B5EF4-FFF2-40B4-BE49-F238E27FC236}">
                <a16:creationId xmlns:a16="http://schemas.microsoft.com/office/drawing/2014/main" id="{59A8A51B-841A-EF2C-E810-6BCDBB504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800" y="526923"/>
            <a:ext cx="1787143" cy="254795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uy Rural Nursing: Concepts, Theory, and Practice Book Online at Low Prices  in India | Rural Nursing: Concepts, Theory, and Practice Reviews &amp; Ratings  - Amazon.in">
            <a:extLst>
              <a:ext uri="{FF2B5EF4-FFF2-40B4-BE49-F238E27FC236}">
                <a16:creationId xmlns:a16="http://schemas.microsoft.com/office/drawing/2014/main" id="{452BEFFC-DE70-84B0-A60E-83D639F53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486" y="4398713"/>
            <a:ext cx="1297348" cy="194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Rural Nursing, Third Edition: Concepts, Theory and Practice eBook : Lee,  Helen J., PhD, BS, Winters, Charlene A., PhD, RN, FAAN: Amazon.in: Kindle  Store">
            <a:extLst>
              <a:ext uri="{FF2B5EF4-FFF2-40B4-BE49-F238E27FC236}">
                <a16:creationId xmlns:a16="http://schemas.microsoft.com/office/drawing/2014/main" id="{40FC9AAD-3491-B510-89A2-DDB301BAF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206" y="4420968"/>
            <a:ext cx="1270972" cy="192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8" descr="Rural Nursing: Concepts, Theory, and Practice, Fourth Edition:  9780826170859: Medicine &amp; Health Science Books @ Amazon.com">
            <a:extLst>
              <a:ext uri="{FF2B5EF4-FFF2-40B4-BE49-F238E27FC236}">
                <a16:creationId xmlns:a16="http://schemas.microsoft.com/office/drawing/2014/main" id="{79B96006-B8DD-5E03-757E-0E785F39F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960" y="4444149"/>
            <a:ext cx="1272685" cy="190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" name="꺾인 연결선 24">
            <a:extLst>
              <a:ext uri="{FF2B5EF4-FFF2-40B4-BE49-F238E27FC236}">
                <a16:creationId xmlns:a16="http://schemas.microsoft.com/office/drawing/2014/main" id="{D16E691F-D400-4308-5F73-C7B37A314D55}"/>
              </a:ext>
            </a:extLst>
          </p:cNvPr>
          <p:cNvCxnSpPr/>
          <p:nvPr/>
        </p:nvCxnSpPr>
        <p:spPr>
          <a:xfrm rot="10800000" flipH="1">
            <a:off x="2459584" y="4045121"/>
            <a:ext cx="903054" cy="1166521"/>
          </a:xfrm>
          <a:prstGeom prst="bentConnector4">
            <a:avLst>
              <a:gd name="adj1" fmla="val -25314"/>
              <a:gd name="adj2" fmla="val 77791"/>
            </a:avLst>
          </a:prstGeom>
          <a:ln>
            <a:solidFill>
              <a:schemeClr val="accent6">
                <a:lumMod val="75000"/>
              </a:schemeClr>
            </a:solidFill>
            <a:prstDash val="dash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10" descr="Rural Nursing, Fifth Edition: Winters, Charlene A.: 9780826161673: Books -  Amazon">
            <a:extLst>
              <a:ext uri="{FF2B5EF4-FFF2-40B4-BE49-F238E27FC236}">
                <a16:creationId xmlns:a16="http://schemas.microsoft.com/office/drawing/2014/main" id="{C1D9F4C5-E11B-F68F-06B8-7E08B81F1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804" y="4412909"/>
            <a:ext cx="1278996" cy="191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4" name="꺾인 연결선 24">
            <a:extLst>
              <a:ext uri="{FF2B5EF4-FFF2-40B4-BE49-F238E27FC236}">
                <a16:creationId xmlns:a16="http://schemas.microsoft.com/office/drawing/2014/main" id="{2CDE7EF7-4A60-7095-9E67-6547CD575C75}"/>
              </a:ext>
            </a:extLst>
          </p:cNvPr>
          <p:cNvCxnSpPr>
            <a:cxnSpLocks/>
          </p:cNvCxnSpPr>
          <p:nvPr/>
        </p:nvCxnSpPr>
        <p:spPr>
          <a:xfrm rot="10800000" flipH="1">
            <a:off x="4317181" y="4062609"/>
            <a:ext cx="903054" cy="1166521"/>
          </a:xfrm>
          <a:prstGeom prst="bentConnector4">
            <a:avLst>
              <a:gd name="adj1" fmla="val -25314"/>
              <a:gd name="adj2" fmla="val 77791"/>
            </a:avLst>
          </a:prstGeom>
          <a:ln>
            <a:solidFill>
              <a:schemeClr val="accent6">
                <a:lumMod val="75000"/>
              </a:schemeClr>
            </a:solidFill>
            <a:prstDash val="dash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꺾인 연결선 24">
            <a:extLst>
              <a:ext uri="{FF2B5EF4-FFF2-40B4-BE49-F238E27FC236}">
                <a16:creationId xmlns:a16="http://schemas.microsoft.com/office/drawing/2014/main" id="{65B6524F-834B-D3E2-6E2B-0FD06AE845D9}"/>
              </a:ext>
            </a:extLst>
          </p:cNvPr>
          <p:cNvCxnSpPr>
            <a:cxnSpLocks/>
          </p:cNvCxnSpPr>
          <p:nvPr/>
        </p:nvCxnSpPr>
        <p:spPr>
          <a:xfrm rot="10800000" flipH="1">
            <a:off x="8010575" y="4054366"/>
            <a:ext cx="903054" cy="1166521"/>
          </a:xfrm>
          <a:prstGeom prst="bentConnector4">
            <a:avLst>
              <a:gd name="adj1" fmla="val -25314"/>
              <a:gd name="adj2" fmla="val 77791"/>
            </a:avLst>
          </a:prstGeom>
          <a:ln>
            <a:solidFill>
              <a:schemeClr val="accent6">
                <a:lumMod val="75000"/>
              </a:schemeClr>
            </a:solidFill>
            <a:prstDash val="dash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Picture 12" descr="Conceptual Basis for Rural Nursing - Helen J. Lee - Google Livres">
            <a:extLst>
              <a:ext uri="{FF2B5EF4-FFF2-40B4-BE49-F238E27FC236}">
                <a16:creationId xmlns:a16="http://schemas.microsoft.com/office/drawing/2014/main" id="{58D1B555-5113-49A7-BFC0-2FC678717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37" y="4421897"/>
            <a:ext cx="1340900" cy="20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직사각형 80">
            <a:extLst>
              <a:ext uri="{FF2B5EF4-FFF2-40B4-BE49-F238E27FC236}">
                <a16:creationId xmlns:a16="http://schemas.microsoft.com/office/drawing/2014/main" id="{FD4A2F06-7E29-A7A7-86F4-55D7DF4FF536}"/>
              </a:ext>
            </a:extLst>
          </p:cNvPr>
          <p:cNvSpPr/>
          <p:nvPr/>
        </p:nvSpPr>
        <p:spPr>
          <a:xfrm>
            <a:off x="2732465" y="3570793"/>
            <a:ext cx="13960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2</a:t>
            </a:r>
            <a:r>
              <a:rPr lang="en-US" altLang="ko-KR" sz="2200" kern="0" baseline="3000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nd </a:t>
            </a:r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2006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B49E540E-054F-78CE-0B7A-5DD568B25CB0}"/>
              </a:ext>
            </a:extLst>
          </p:cNvPr>
          <p:cNvSpPr/>
          <p:nvPr/>
        </p:nvSpPr>
        <p:spPr>
          <a:xfrm>
            <a:off x="4483519" y="3588859"/>
            <a:ext cx="14071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3</a:t>
            </a:r>
            <a:r>
              <a:rPr lang="en-US" altLang="ko-KR" sz="2200" kern="0" baseline="3000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rd </a:t>
            </a:r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2010</a:t>
            </a:r>
          </a:p>
        </p:txBody>
      </p:sp>
      <p:cxnSp>
        <p:nvCxnSpPr>
          <p:cNvPr id="83" name="꺾인 연결선 24">
            <a:extLst>
              <a:ext uri="{FF2B5EF4-FFF2-40B4-BE49-F238E27FC236}">
                <a16:creationId xmlns:a16="http://schemas.microsoft.com/office/drawing/2014/main" id="{C6C8EB3E-30D8-E8C5-495E-B2C77CA86E2E}"/>
              </a:ext>
            </a:extLst>
          </p:cNvPr>
          <p:cNvCxnSpPr/>
          <p:nvPr/>
        </p:nvCxnSpPr>
        <p:spPr>
          <a:xfrm rot="10800000" flipH="1">
            <a:off x="686890" y="4062609"/>
            <a:ext cx="903054" cy="1166521"/>
          </a:xfrm>
          <a:prstGeom prst="bentConnector4">
            <a:avLst>
              <a:gd name="adj1" fmla="val -25314"/>
              <a:gd name="adj2" fmla="val 77791"/>
            </a:avLst>
          </a:prstGeom>
          <a:ln>
            <a:solidFill>
              <a:schemeClr val="accent6">
                <a:lumMod val="75000"/>
              </a:schemeClr>
            </a:solidFill>
            <a:prstDash val="dash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BDE18292-0CD5-AFB5-F3DB-F22A6F92A70C}"/>
              </a:ext>
            </a:extLst>
          </p:cNvPr>
          <p:cNvGrpSpPr/>
          <p:nvPr/>
        </p:nvGrpSpPr>
        <p:grpSpPr>
          <a:xfrm>
            <a:off x="10629168" y="2723949"/>
            <a:ext cx="966485" cy="846844"/>
            <a:chOff x="10629168" y="2723949"/>
            <a:chExt cx="966485" cy="846844"/>
          </a:xfrm>
        </p:grpSpPr>
        <p:cxnSp>
          <p:nvCxnSpPr>
            <p:cNvPr id="84" name="직선 연결선 83">
              <a:extLst>
                <a:ext uri="{FF2B5EF4-FFF2-40B4-BE49-F238E27FC236}">
                  <a16:creationId xmlns:a16="http://schemas.microsoft.com/office/drawing/2014/main" id="{99594E3C-2F78-8568-5568-20D12F289E75}"/>
                </a:ext>
              </a:extLst>
            </p:cNvPr>
            <p:cNvCxnSpPr/>
            <p:nvPr/>
          </p:nvCxnSpPr>
          <p:spPr>
            <a:xfrm>
              <a:off x="11326981" y="2723949"/>
              <a:ext cx="268672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dash"/>
              <a:headEnd type="diamond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직선 연결선 85">
              <a:extLst>
                <a:ext uri="{FF2B5EF4-FFF2-40B4-BE49-F238E27FC236}">
                  <a16:creationId xmlns:a16="http://schemas.microsoft.com/office/drawing/2014/main" id="{9A508D28-C180-77D5-AEAC-B43B7A8BF399}"/>
                </a:ext>
              </a:extLst>
            </p:cNvPr>
            <p:cNvCxnSpPr>
              <a:cxnSpLocks/>
            </p:cNvCxnSpPr>
            <p:nvPr/>
          </p:nvCxnSpPr>
          <p:spPr>
            <a:xfrm>
              <a:off x="11595653" y="2723949"/>
              <a:ext cx="0" cy="560672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연결선 88">
              <a:extLst>
                <a:ext uri="{FF2B5EF4-FFF2-40B4-BE49-F238E27FC236}">
                  <a16:creationId xmlns:a16="http://schemas.microsoft.com/office/drawing/2014/main" id="{FA918ACC-4FED-8A6F-34CE-C500FAED1FAC}"/>
                </a:ext>
              </a:extLst>
            </p:cNvPr>
            <p:cNvCxnSpPr/>
            <p:nvPr/>
          </p:nvCxnSpPr>
          <p:spPr>
            <a:xfrm flipH="1">
              <a:off x="10629168" y="3284621"/>
              <a:ext cx="966485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직선 연결선 90">
              <a:extLst>
                <a:ext uri="{FF2B5EF4-FFF2-40B4-BE49-F238E27FC236}">
                  <a16:creationId xmlns:a16="http://schemas.microsoft.com/office/drawing/2014/main" id="{82FC9356-AA19-4C90-66F8-ABCE9676F5BD}"/>
                </a:ext>
              </a:extLst>
            </p:cNvPr>
            <p:cNvCxnSpPr>
              <a:cxnSpLocks/>
            </p:cNvCxnSpPr>
            <p:nvPr/>
          </p:nvCxnSpPr>
          <p:spPr>
            <a:xfrm>
              <a:off x="10629168" y="3284621"/>
              <a:ext cx="0" cy="286172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dash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019B251B-1669-70D7-071B-182E183D162F}"/>
              </a:ext>
            </a:extLst>
          </p:cNvPr>
          <p:cNvSpPr/>
          <p:nvPr/>
        </p:nvSpPr>
        <p:spPr>
          <a:xfrm>
            <a:off x="6331984" y="3586767"/>
            <a:ext cx="14071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4th</a:t>
            </a:r>
            <a:r>
              <a:rPr lang="en-US" altLang="ko-KR" sz="2200" kern="0" baseline="3000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 </a:t>
            </a:r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2013</a:t>
            </a:r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9FD63392-1FDE-6AC4-F092-A7088FB3B2E1}"/>
              </a:ext>
            </a:extLst>
          </p:cNvPr>
          <p:cNvSpPr/>
          <p:nvPr/>
        </p:nvSpPr>
        <p:spPr>
          <a:xfrm>
            <a:off x="8084059" y="3567677"/>
            <a:ext cx="14071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5th</a:t>
            </a:r>
            <a:r>
              <a:rPr lang="en-US" altLang="ko-KR" sz="2200" kern="0" baseline="3000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 </a:t>
            </a:r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2018</a:t>
            </a: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C15D9E2F-5B8A-2C4A-1B3B-3BADCE14CCF1}"/>
              </a:ext>
            </a:extLst>
          </p:cNvPr>
          <p:cNvSpPr/>
          <p:nvPr/>
        </p:nvSpPr>
        <p:spPr>
          <a:xfrm>
            <a:off x="9823816" y="3583157"/>
            <a:ext cx="14071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6th</a:t>
            </a:r>
            <a:r>
              <a:rPr lang="en-US" altLang="ko-KR" sz="2200" kern="0" baseline="3000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 </a:t>
            </a:r>
            <a:r>
              <a:rPr lang="en-US" altLang="ko-KR" sz="2200" kern="0" dirty="0">
                <a:ln>
                  <a:solidFill>
                    <a:schemeClr val="accent3">
                      <a:lumMod val="40000"/>
                      <a:lumOff val="60000"/>
                      <a:alpha val="24000"/>
                    </a:schemeClr>
                  </a:solidFill>
                </a:ln>
                <a:solidFill>
                  <a:schemeClr val="bg1"/>
                </a:solidFill>
                <a:latin typeface="이순신 돋움체 M" panose="02020603020101020101" pitchFamily="18" charset="-127"/>
                <a:ea typeface="이순신 돋움체 M" panose="02020603020101020101" pitchFamily="18" charset="-127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503410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74DA78-AF30-91E9-6121-4089041DC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4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자원</a:t>
            </a:r>
            <a:r>
              <a:rPr lang="en-US" altLang="ko-KR" sz="4000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Resources</a:t>
            </a:r>
            <a:endParaRPr lang="ko-KR" altLang="en-US" sz="4000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88B7A73-EFA6-BE8B-4033-3119C6F8C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자원은 보건의료 접근성에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거리와 함께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직접적인 영향을 미침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 자원 접근성 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vs.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 거리 접근성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주어진 장소의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농촌성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(rurality)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혹은 외진 정도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(remoteness)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는 보건의료 서비스 접근성에 영향을 미침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 전문가의 부족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 등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농촌의 지리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정치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경제적 요인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보건의료 제공자에 대한 </a:t>
            </a:r>
            <a:r>
              <a:rPr lang="ko-KR" altLang="en-US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수용성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과 이들에 대한 교육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주민들의 보건의료 서비스 </a:t>
            </a:r>
            <a:r>
              <a:rPr lang="ko-KR" altLang="en-US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이용 양상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피드백 순환 경로 등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A6BB22C-C838-BD2D-1D94-D146B0F20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7949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9D09EE-2774-4F4C-BDCA-08EDCF03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21</a:t>
            </a:fld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32DB58-A5B7-4A74-AE39-153227FAE46C}"/>
              </a:ext>
            </a:extLst>
          </p:cNvPr>
          <p:cNvSpPr txBox="1"/>
          <p:nvPr/>
        </p:nvSpPr>
        <p:spPr>
          <a:xfrm>
            <a:off x="851647" y="556204"/>
            <a:ext cx="415473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500" b="1" dirty="0">
                <a:solidFill>
                  <a:srgbClr val="002060"/>
                </a:solidFill>
                <a:latin typeface="+mn-ea"/>
              </a:rPr>
              <a:t>농촌성</a:t>
            </a:r>
            <a:r>
              <a:rPr lang="en-US" altLang="ko-KR" sz="3500" b="1" baseline="30000" dirty="0">
                <a:solidFill>
                  <a:srgbClr val="002060"/>
                </a:solidFill>
                <a:latin typeface="+mn-ea"/>
              </a:rPr>
              <a:t>Rurality</a:t>
            </a:r>
            <a:endParaRPr lang="en-US" altLang="ko-KR" sz="35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B94FB2-4C01-437B-0D50-10656167ED5E}"/>
              </a:ext>
            </a:extLst>
          </p:cNvPr>
          <p:cNvSpPr txBox="1"/>
          <p:nvPr/>
        </p:nvSpPr>
        <p:spPr>
          <a:xfrm>
            <a:off x="651986" y="1187146"/>
            <a:ext cx="10782827" cy="156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농촌에 대한 표상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(representation)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과 인지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(perception)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를 의미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도시문제로 인한 폐해로 농촌의 문제가 부각되면서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농촌성 담론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 대두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도시인의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삶의 방식으로 규정되는 도시성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(urbanism)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비해 농촌성의 의미는 모호함</a:t>
            </a:r>
            <a:endParaRPr lang="en-US" sz="2200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9A6CA97E-E782-12D1-F47F-D98B370EE5E5}"/>
              </a:ext>
            </a:extLst>
          </p:cNvPr>
          <p:cNvSpPr txBox="1">
            <a:spLocks/>
          </p:cNvSpPr>
          <p:nvPr/>
        </p:nvSpPr>
        <p:spPr>
          <a:xfrm>
            <a:off x="651986" y="2820202"/>
            <a:ext cx="11071585" cy="35972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arenR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기능주의적 관점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물리적이고 객관적인 지표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주민의 직업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인구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취락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토지이용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이주 등에 맞춰 농촌을 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기술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(describe)’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연구자에 의해 조작되고 시대에 따라 정의가 다를 수 있음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정치경제적 관점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농촌성을 농촌 자체의 고유한 특성이 아닌 외부 환경에 의한 것으로 해석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매력적인 환경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지리학적 구조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뚜렷한 지역의 정치경제 이데올로기 등 농촌만의 고유한 특성이 존재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사회구성주의적 관점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농촌을 어떻게 인식하는가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농촌을 둘러싼 사회문화적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도덕적 가치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사람들의 행위와 실천에 대한 사회문화적 의미 등에 관심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사회적 표상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물리적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경제적 지표에 의해 측정 가능한 실체로 이해하기 보다는 다양한 담론과 의미 체계에 의해 구성되고 변화하는 것</a:t>
            </a:r>
            <a:endParaRPr lang="en-US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B7DD79-7B84-DC96-75F9-61951F4F7BAC}"/>
              </a:ext>
            </a:extLst>
          </p:cNvPr>
          <p:cNvSpPr txBox="1"/>
          <p:nvPr/>
        </p:nvSpPr>
        <p:spPr>
          <a:xfrm>
            <a:off x="340659" y="253845"/>
            <a:ext cx="102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 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0716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E1BE57-E78A-48B8-4762-4BE12850B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5081"/>
          </a:xfrm>
        </p:spPr>
        <p:txBody>
          <a:bodyPr>
            <a:normAutofit/>
          </a:bodyPr>
          <a:lstStyle/>
          <a:p>
            <a:r>
              <a:rPr lang="ko-KR" altLang="en-US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</a:t>
            </a:r>
            <a:r>
              <a:rPr lang="en-US" altLang="ko-KR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35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건강추구행위</a:t>
            </a:r>
            <a:r>
              <a:rPr lang="en-US" altLang="ko-KR" sz="3500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Health-seeking behavior</a:t>
            </a:r>
            <a:endParaRPr lang="ko-KR" altLang="en-US" sz="3500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4B568F-E6A0-99E8-3247-34B9537F1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594" y="1268361"/>
            <a:ext cx="10685206" cy="5224514"/>
          </a:xfrm>
        </p:spPr>
        <p:txBody>
          <a:bodyPr>
            <a:normAutofit fontScale="92500"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삶의 균형을 유지하기 위해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삶의 신체적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정신적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사회적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영적 측면에서의 건전한 관계를 촉진하기 위해서 고안된 의식적인 행위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증상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-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행동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-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타임라인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(Symptom-Action-Timeline; SATL) </a:t>
            </a:r>
            <a:r>
              <a:rPr lang="en-US" altLang="ko-KR" sz="22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이 책의 </a:t>
            </a:r>
            <a:r>
              <a:rPr lang="en-US" altLang="ko-KR" sz="22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13</a:t>
            </a:r>
            <a:r>
              <a:rPr lang="ko-KR" altLang="en-US" sz="22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장</a:t>
            </a:r>
            <a:r>
              <a:rPr lang="en-US" altLang="ko-KR" sz="22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자원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자립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[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비고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]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건강증진행위</a:t>
            </a:r>
            <a:r>
              <a:rPr lang="en-US" altLang="ko-KR" sz="24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Health promotion behavior</a:t>
            </a: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건강증진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(health promotion):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개인의 기술과 능력을 향상시키며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사회적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환경적 상태를 개선하는 활동을 포괄적으로 포함하는 사회적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정치적 과정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(WHO, 1998)</a:t>
            </a: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건강증진이란 높은 수준의 건강과 안녕을 달성하기 위한 활동과 과정으로서 건강을 더 좋은 상태로 향상시키는 개인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가족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집단 및 지역사회의 건강잠재력의 증진활동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양숙자 외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지역사회간호학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3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판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), </a:t>
            </a:r>
            <a:r>
              <a:rPr lang="ko-KR" altLang="en-US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현문사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건강증진행위는 더 높은 수준의 건강상태를 위하여 일상생활양식의 구성요소가 되는 계속적인 활동을 통해 능동적으로 환경에 반응하는 행위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건강한 생활양식을 증가시키기 위한 개인 또는 지역사회의 활동이며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개인의 안녕 정도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자아실현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개인의 욕구충족을 돕기 위해 취해지는 행위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이경자 외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2001)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F8FF9B-124F-D404-5512-3622924FE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5591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E1BE57-E78A-48B8-4762-4BE12850B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6828"/>
          </a:xfrm>
        </p:spPr>
        <p:txBody>
          <a:bodyPr>
            <a:normAutofit/>
          </a:bodyPr>
          <a:lstStyle/>
          <a:p>
            <a:r>
              <a:rPr lang="ko-KR" altLang="en-US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</a:t>
            </a:r>
            <a:r>
              <a:rPr lang="en-US" altLang="ko-KR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35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선택</a:t>
            </a:r>
            <a:r>
              <a:rPr lang="en-US" altLang="ko-KR" sz="3500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Choices</a:t>
            </a:r>
            <a:endParaRPr lang="ko-KR" altLang="en-US" sz="3500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4B568F-E6A0-99E8-3247-34B9537F1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5388"/>
            <a:ext cx="10515600" cy="4968874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농촌에 살면서 보건의료 자원에 접근하기 위한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의식적인 의사결정 행위</a:t>
            </a:r>
            <a:endParaRPr lang="en-US" altLang="ko-KR" sz="2400" u="sng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주로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장소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개념과 관련 있음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장소는 농촌 주민들의 건강 경험의 결과에 영향을 미칠 수 있는 일종의 정서적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영적 연결성을 제공함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내가 필요한 보건의료 서비스를 제공하는 가장 가까운 시설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기관은 어디에 있는가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 시설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기관에서 일하는 사람들은 어떤 자격을 갖추고 있는가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 시설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기관에서 일하는 보건의료 제공자에 대한 신뢰도는 어느 정도인가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시설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기관에서 일하는 보건의료 제공자에 대한 친숙함이 어느 시설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기관으로 갈지를 선택하는데 있어 차이를 만드는가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이러한 선택 상황에서 익명성</a:t>
            </a:r>
            <a:r>
              <a:rPr lang="en-US" altLang="ko-KR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Anonymity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은 중요한 요인인가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시설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기관의 운영시간은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?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날씨는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?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도로상황은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? </a:t>
            </a:r>
            <a:r>
              <a:rPr lang="ko-KR" altLang="en-US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등등등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BF81641-93D6-CC8E-3413-6FD3477FB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7768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E1BE57-E78A-48B8-4762-4BE12850B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6828"/>
          </a:xfrm>
        </p:spPr>
        <p:txBody>
          <a:bodyPr>
            <a:normAutofit/>
          </a:bodyPr>
          <a:lstStyle/>
          <a:p>
            <a:r>
              <a:rPr lang="ko-KR" altLang="en-US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</a:t>
            </a:r>
            <a:r>
              <a:rPr lang="en-US" altLang="ko-KR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35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환경적 맥락</a:t>
            </a:r>
            <a:r>
              <a:rPr lang="en-US" altLang="ko-KR" sz="3500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Environmental context</a:t>
            </a:r>
            <a:endParaRPr lang="ko-KR" altLang="en-US" sz="3500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4B568F-E6A0-99E8-3247-34B9537F1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968874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장소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지리적 위치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맥락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환경적 맥락 등이 강조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특정한 장소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또는 맥락에 필요한 자원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장소적 상황</a:t>
            </a:r>
            <a:r>
              <a:rPr lang="en-US" altLang="ko-KR" sz="24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context of a place</a:t>
            </a:r>
          </a:p>
          <a:p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농촌주민의 건강인식</a:t>
            </a:r>
            <a:r>
              <a:rPr lang="en-US" altLang="ko-KR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요구</a:t>
            </a:r>
            <a:r>
              <a:rPr lang="en-US" altLang="ko-KR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행동은 환경적 맥락에 의해 결정됨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간호실무는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내재성</a:t>
            </a:r>
            <a:r>
              <a:rPr lang="en-US" altLang="ko-KR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처해있는 상황</a:t>
            </a:r>
            <a:r>
              <a:rPr lang="en-US" altLang="ko-KR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en-US" altLang="ko-KR" sz="2400" u="sng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situatedness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의해서 형성됨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(Jones &amp; Ross, 2003)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결국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맥락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은 분석의 중요한 단위가 되며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보건상황은 물리적이고 관계적이며 농촌환경적 맥락이 건강을 강화하거나 해칠 수도 있음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이러한 환경은 인터넷과 소셜미디어의 사용으로 인해 사이버 또는 디지털 영역으로 확대되고 있음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6A72799-4648-7D57-D519-5C9DAC2B0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518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E1F478-80FB-91A3-8A4C-C0E3B3233881}"/>
              </a:ext>
            </a:extLst>
          </p:cNvPr>
          <p:cNvSpPr txBox="1"/>
          <p:nvPr/>
        </p:nvSpPr>
        <p:spPr>
          <a:xfrm>
            <a:off x="589935" y="2930014"/>
            <a:ext cx="10844982" cy="251705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74E1BE57-E78A-48B8-4762-4BE12850B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623" y="499597"/>
            <a:ext cx="10515600" cy="916828"/>
          </a:xfrm>
        </p:spPr>
        <p:txBody>
          <a:bodyPr>
            <a:normAutofit/>
          </a:bodyPr>
          <a:lstStyle/>
          <a:p>
            <a:r>
              <a:rPr lang="ko-KR" altLang="en-US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</a:t>
            </a:r>
            <a:r>
              <a:rPr lang="en-US" altLang="ko-KR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35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사회자본</a:t>
            </a:r>
            <a:r>
              <a:rPr lang="en-US" altLang="ko-KR" sz="3500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Social capital</a:t>
            </a:r>
            <a:endParaRPr lang="ko-KR" altLang="en-US" sz="3500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4B568F-E6A0-99E8-3247-34B9537F1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388" y="1658470"/>
            <a:ext cx="10690412" cy="4834403"/>
          </a:xfrm>
        </p:spPr>
        <p:txBody>
          <a:bodyPr>
            <a:normAutofit/>
          </a:bodyPr>
          <a:lstStyle/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상호주의의 신뢰와 규범을 표현하는 연대의 형태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(Rankin, 2002).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개인 및 집단의 자원과 지원에 대한 접근을 제공할 수 있는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사회적 관계망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(PRI, Canada)</a:t>
            </a:r>
          </a:p>
          <a:p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지지적인 환경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을 조성하는 것은 곧 사회자본을 형성하는 것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물적자본이나 인적자본과 구분되는 제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자본으로 공동체가 공유하는 규범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가치관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이해 등을 바 탕으로 공동체 내에서의 참여를 가능하게 하는 사회관계망을 의미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(Burt, 2000)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사회자본의 기본요소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(Hsieh, 2008):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신뢰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(trust),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호혜성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(reciprocity),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사회관계망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(network),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사회참여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(social participation)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등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거주 노인의 사회자본 보유 수준은 정신건강의 사회적 결정 요인이며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사회자본이 스트레스를 완화하고 정신건강을 증진시킬 수 있는 중요한 자원임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정민호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&amp;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김진현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2022)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간호사는 지역사회에서 지지적인 보건의료 환경을 만들고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지역사회 주민의 건강수준을 개선하기 위해서 사회자본을 인식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형성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개념화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측정할 필요가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endParaRPr lang="ko-KR" altLang="en-US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4AE7317-3DFE-6690-0A41-75BFFBBE0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5846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78773D-69FB-8D8D-355E-610A855FB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07" y="421342"/>
            <a:ext cx="10515600" cy="836146"/>
          </a:xfrm>
        </p:spPr>
        <p:txBody>
          <a:bodyPr>
            <a:normAutofit fontScale="90000"/>
          </a:bodyPr>
          <a:lstStyle/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</a:t>
            </a:r>
            <a:r>
              <a:rPr lang="en-US" altLang="ko-KR" baseline="30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Lack of Anonymity</a:t>
            </a:r>
            <a:endParaRPr lang="ko-KR" altLang="en-US" baseline="30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FD72FB-0F0C-D2B0-6919-2BB942F09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4044"/>
            <a:ext cx="10515600" cy="500230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이름을 모르거나 알려지지 않을 수 없는 상태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(Lee, 1998; Swan &amp; Hobbs, 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농촌간호사가 사적 생활과 직업적 생활에서 경험하는 농촌생활의 한 측면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사생활과 직업생활의 경계가 모호해지면서 서로의 비밀을 유지하는데 어려움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285750" indent="-285750"/>
            <a:r>
              <a:rPr lang="ko-KR" altLang="en-US" sz="2000" b="1" i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어항 속의 삶</a:t>
            </a:r>
            <a:r>
              <a:rPr lang="en-US" altLang="ko-KR" sz="2000" b="1" i="1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life in a fishbowl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농촌간호사는 환자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-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 관계를 넘어서 언제나 대상자들에게 이웃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가족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때로는 교회신도로도 알려져 있음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지역사회 주민의 간호사에 대한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신뢰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수용성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영향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익명성이 부재한 상황 하에서 신뢰 관계를 형성하고 발전시켜야 한다는 부담감이 존재함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간호사는 농촌사회에 자신이 알려지고 그들과 연결됨으로써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en-US" altLang="ko-KR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관계적</a:t>
            </a:r>
            <a:r>
              <a:rPr lang="en-US" altLang="ko-KR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특성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을 갖게 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그로부터 사회자본</a:t>
            </a:r>
            <a:r>
              <a:rPr lang="en-US" altLang="ko-KR" sz="20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social capital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을 얻게 되지만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동시에 간호사 자신뿐만 아니라 그의 가족에 대한 정보까지 노출됨으로써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원치 않는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'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알려짐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 발생함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초래되는 불편함을 감수해야 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부재는 농촌지역에서 더 두드러지게 나타나고 있고 간호사의 간호에도 영향을 미침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인터넷과 소셜미디어의 사용에 따라 새로운 익명성 부재 현상이 나타나고 있음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관련 개념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프라이버시</a:t>
            </a:r>
            <a:r>
              <a:rPr lang="en-US" altLang="ko-KR" sz="20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privacy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비밀유지</a:t>
            </a:r>
            <a:r>
              <a:rPr lang="en-US" altLang="ko-KR" sz="20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confidentiality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친숙함</a:t>
            </a:r>
            <a:r>
              <a:rPr lang="en-US" altLang="ko-KR" sz="20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familiarity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 </a:t>
            </a:r>
            <a:endParaRPr lang="ko-KR" altLang="en-US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577281C-1C7F-1BA8-F69E-296F295A3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5375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B5A8CD-33A1-49E1-B51D-B5C449586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82614"/>
            <a:ext cx="10744200" cy="824752"/>
          </a:xfrm>
        </p:spPr>
        <p:txBody>
          <a:bodyPr>
            <a:normAutofit/>
          </a:bodyPr>
          <a:lstStyle/>
          <a:p>
            <a:r>
              <a:rPr lang="ko-KR" altLang="en-US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 관련 개념</a:t>
            </a:r>
            <a:r>
              <a:rPr lang="en-US" altLang="ko-KR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1) </a:t>
            </a:r>
            <a:r>
              <a:rPr lang="ko-KR" altLang="en-US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</a:t>
            </a:r>
            <a:r>
              <a:rPr lang="en-US" altLang="ko-KR" sz="30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Anonymity</a:t>
            </a:r>
            <a:endParaRPr lang="ko-KR" altLang="en-US" sz="3000" baseline="30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033802D-DC29-AE1C-BAC8-3119D255E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" y="1586753"/>
            <a:ext cx="10806953" cy="4590210"/>
          </a:xfrm>
        </p:spPr>
        <p:txBody>
          <a:bodyPr>
            <a:normAutofit/>
          </a:bodyPr>
          <a:lstStyle/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표현의 자유와 사생활 권리의 기본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농촌사회에서의 익명성 부재를 생각하기 위해서는 사회에서 익명성의 역할을 먼저 고려해볼 필요가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익명성의 역할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익명성을 통해 개인은 보복이나 사회적 배제를 당하지 않고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개인의 사생활의 손실없이 아이디어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정책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정부에 대해 자유롭게 발언할 수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디지털 기술의 발전에 따른 온라인 환경에서의 익명성의 문제가 부각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익명성과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신뢰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와의 관계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부재의 관계적 특성은 일정 수준의 신뢰를 의미함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이러한 신뢰라는 특성은 농촌사회에서 공통적으로 보이는 특성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농촌 사회 내부자의 지위와 신뢰관계는 익명성의 부정적인 특면으로부터 농촌주민을 분리시킬 수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부재는 농촌 환경에 내재되어 있으며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개인의 동의없이 발생함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간호사 역시 예외가 아니어서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농촌간호사는 보건의료를 통해 농촌 주민과 접촉하면서 익명성 부재를 경험하게 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 </a:t>
            </a:r>
          </a:p>
          <a:p>
            <a:endParaRPr lang="ko-KR" altLang="en-US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33B30B4-7FFB-296F-4A11-3B5B263A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9747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B5A8CD-33A1-49E1-B51D-B5C449586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1695"/>
            <a:ext cx="10744200" cy="824752"/>
          </a:xfrm>
        </p:spPr>
        <p:txBody>
          <a:bodyPr>
            <a:normAutofit/>
          </a:bodyPr>
          <a:lstStyle/>
          <a:p>
            <a:r>
              <a:rPr lang="en-US" altLang="ko-KR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2)</a:t>
            </a:r>
            <a:r>
              <a:rPr lang="ko-KR" altLang="en-US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프라이버시</a:t>
            </a:r>
            <a:r>
              <a:rPr lang="en-US" altLang="ko-KR" sz="30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Privacy</a:t>
            </a:r>
            <a:endParaRPr lang="ko-KR" altLang="en-US" sz="3000" baseline="30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033802D-DC29-AE1C-BAC8-3119D255E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" y="1246094"/>
            <a:ext cx="10806953" cy="1532965"/>
          </a:xfrm>
        </p:spPr>
        <p:txBody>
          <a:bodyPr>
            <a:normAutofit/>
          </a:bodyPr>
          <a:lstStyle/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부재는 곧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프라이버시 문제를 수반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그러나 두 개념은 확연히 다름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프라이버시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은폐를 수반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스스로 무언가를 숨기려고 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프라이버시 역시 사회적 의미를 지님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프라이버시는 익명성의 부재와 상관없이 발생할 수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마찬가지로 익명성 부재는 사생활 침해없이 경험될 수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ko-KR" altLang="en-US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30BA815D-C6B7-16C8-17FC-7639A586584F}"/>
              </a:ext>
            </a:extLst>
          </p:cNvPr>
          <p:cNvSpPr txBox="1">
            <a:spLocks/>
          </p:cNvSpPr>
          <p:nvPr/>
        </p:nvSpPr>
        <p:spPr>
          <a:xfrm>
            <a:off x="672353" y="3164543"/>
            <a:ext cx="10744200" cy="824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3) </a:t>
            </a:r>
            <a:r>
              <a:rPr lang="ko-KR" altLang="en-US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비밀유지</a:t>
            </a:r>
            <a:r>
              <a:rPr lang="en-US" altLang="ko-KR" sz="30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Confidentiality</a:t>
            </a:r>
            <a:endParaRPr lang="ko-KR" altLang="en-US" sz="3000" baseline="30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C2039A56-99B0-8E4C-3406-2F2B31CDDDE0}"/>
              </a:ext>
            </a:extLst>
          </p:cNvPr>
          <p:cNvSpPr txBox="1">
            <a:spLocks/>
          </p:cNvSpPr>
          <p:nvPr/>
        </p:nvSpPr>
        <p:spPr>
          <a:xfrm>
            <a:off x="609600" y="4078942"/>
            <a:ext cx="10806953" cy="21515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연구에서의 익명성의 보호 또는 언론에서의 출처의 보호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비밀유지 역시 관계적이며 다른 개인에 대한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다른 개인과의 신뢰가 요구됨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농촌사회에서는 친밀한 속성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친밀성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으로 인해 비밀유지가 다르게 작동함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농촌간호사는 비밀유지에 매우 신중해야 하는데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 환경밖에서 환자를 만나는 상황을 많이 맞닥뜨리기 때문임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즉 비밀유지를 위반할 가능성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기회가 </a:t>
            </a:r>
            <a:r>
              <a:rPr lang="ko-KR" altLang="en-US" sz="22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많아짐</a:t>
            </a:r>
            <a:endParaRPr lang="ko-KR" altLang="en-US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E8C51CC-3BC1-8A0C-5590-1DB6EA2E2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3501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B5A8CD-33A1-49E1-B51D-B5C449586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1695"/>
            <a:ext cx="10744200" cy="824752"/>
          </a:xfrm>
        </p:spPr>
        <p:txBody>
          <a:bodyPr>
            <a:normAutofit/>
          </a:bodyPr>
          <a:lstStyle/>
          <a:p>
            <a:r>
              <a:rPr lang="en-US" altLang="ko-KR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4)</a:t>
            </a:r>
            <a:r>
              <a:rPr lang="ko-KR" altLang="en-US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친숙함</a:t>
            </a:r>
            <a:r>
              <a:rPr lang="en-US" altLang="ko-KR" sz="30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Familiarity</a:t>
            </a:r>
            <a:endParaRPr lang="ko-KR" altLang="en-US" sz="3000" baseline="30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033802D-DC29-AE1C-BAC8-3119D255E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" y="1246094"/>
            <a:ext cx="10806953" cy="5280211"/>
          </a:xfrm>
        </p:spPr>
        <p:txBody>
          <a:bodyPr>
            <a:normAutofit lnSpcReduction="10000"/>
          </a:bodyPr>
          <a:lstStyle/>
          <a:p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친근한 관계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또는 가까운 지인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친밀함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비공식성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겉으로 드러나는 친숙함은 </a:t>
            </a:r>
            <a:r>
              <a:rPr lang="ko-KR" altLang="en-US" sz="22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환영받거나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또는 환영받지 못하기도 한다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친숙함은 생리적인 것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뇌에 저장된 기억을 자극하고 무의식적으로 발생할 수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반복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반복된 노출에 의해 친숙함으로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이어지고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인간은 자신이 좋다고 생각하는 것에 더 익숙해지는 경향이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친숙함은 인지적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사고적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차원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&amp;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행동적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감정적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차원을 가지고 있음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인지적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사고적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차원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개인이 익숙한 것을 알고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새로운 방식으로 상황을 보는 것에 대해 의도적일 것을 요구함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행동적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감정적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차원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개인이 다른 사람과 어떻게 상호작용하는지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특정 환경 또는 장소 내에서 </a:t>
            </a:r>
            <a:r>
              <a:rPr lang="ko-KR" altLang="en-US" sz="18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관찰가능함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친숙함은 역사적 지식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지리적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환경적 위치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사회적 근접성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사람과의 관계와 상호작용을 통해서 발전함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친숙함은 반드시 신뢰가 포함되는 것은 아님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부재와 친숙함의 차이는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관계의 깊이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관련이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lvl="1"/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반복된 교류를 통해서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사회적 관계를 쌓아 나감으로써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지역생활에 참여하고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지역의 문화에 동화됨으로써 친숙함이 형성됨 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-&gt;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친숙함과 익명성 부재가 모두 증가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교류하지 않고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관계를 형성하지 않을 경우 친숙함은 덜 쌓이지만 익명성 부재는 증가할 수 있음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endParaRPr lang="ko-KR" altLang="en-US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9AD0DA-AB5C-4D99-8D47-1BA190866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926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9D09EE-2774-4F4C-BDCA-08EDCF03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32DB58-A5B7-4A74-AE39-153227FAE46C}"/>
              </a:ext>
            </a:extLst>
          </p:cNvPr>
          <p:cNvSpPr txBox="1"/>
          <p:nvPr/>
        </p:nvSpPr>
        <p:spPr>
          <a:xfrm>
            <a:off x="929176" y="669072"/>
            <a:ext cx="577769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500" b="1" dirty="0">
                <a:solidFill>
                  <a:srgbClr val="002060"/>
                </a:solidFill>
                <a:latin typeface="+mn-ea"/>
              </a:rPr>
              <a:t>농촌</a:t>
            </a:r>
            <a:r>
              <a:rPr lang="en-US" altLang="ko-KR" sz="3500" b="1" baseline="30000" dirty="0">
                <a:solidFill>
                  <a:srgbClr val="002060"/>
                </a:solidFill>
                <a:latin typeface="+mn-ea"/>
              </a:rPr>
              <a:t>Rural</a:t>
            </a:r>
            <a:endParaRPr lang="en-US" altLang="ko-KR" sz="35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F29144-6798-0D6B-31F5-0209F4A08A9A}"/>
              </a:ext>
            </a:extLst>
          </p:cNvPr>
          <p:cNvSpPr txBox="1"/>
          <p:nvPr/>
        </p:nvSpPr>
        <p:spPr>
          <a:xfrm>
            <a:off x="1087656" y="1408363"/>
            <a:ext cx="938463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>
                <a:solidFill>
                  <a:srgbClr val="0070C0"/>
                </a:solidFill>
                <a:latin typeface="+mn-ea"/>
              </a:rPr>
              <a:t>인구가 희박한 지역</a:t>
            </a:r>
            <a:r>
              <a:rPr lang="en-US" altLang="ko-KR" sz="22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rgbClr val="0070C0"/>
                </a:solidFill>
                <a:latin typeface="+mn-ea"/>
              </a:rPr>
              <a:t>비</a:t>
            </a:r>
            <a:r>
              <a:rPr lang="en-US" altLang="ko-KR" sz="2200" dirty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2200" dirty="0">
                <a:solidFill>
                  <a:srgbClr val="0070C0"/>
                </a:solidFill>
                <a:latin typeface="+mn-ea"/>
              </a:rPr>
              <a:t>非</a:t>
            </a:r>
            <a:r>
              <a:rPr lang="en-US" altLang="ko-KR" sz="2200" dirty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2200" dirty="0">
                <a:solidFill>
                  <a:srgbClr val="0070C0"/>
                </a:solidFill>
                <a:latin typeface="+mn-ea"/>
              </a:rPr>
              <a:t>도시 지역의 통칭</a:t>
            </a:r>
            <a:endParaRPr lang="en-US" altLang="ko-KR" sz="2200" dirty="0">
              <a:solidFill>
                <a:srgbClr val="0070C0"/>
              </a:solidFill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200" dirty="0">
                <a:latin typeface="+mn-ea"/>
              </a:rPr>
              <a:t>농촌의 조작적 정의</a:t>
            </a:r>
            <a:r>
              <a:rPr lang="en-US" altLang="ko-KR" sz="2200" dirty="0">
                <a:latin typeface="+mn-ea"/>
              </a:rPr>
              <a:t>(Hewitt, 1989)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2200" dirty="0">
                <a:latin typeface="+mn-ea"/>
              </a:rPr>
              <a:t>중심 시가지와의 근접성</a:t>
            </a:r>
            <a:endParaRPr lang="en-US" altLang="ko-KR" sz="2200" dirty="0">
              <a:latin typeface="+mn-ea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2200" dirty="0">
                <a:latin typeface="+mn-ea"/>
              </a:rPr>
              <a:t>지역사회의 크기</a:t>
            </a:r>
            <a:endParaRPr lang="en-US" altLang="ko-KR" sz="2200" dirty="0">
              <a:latin typeface="+mn-ea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2200" dirty="0">
                <a:latin typeface="+mn-ea"/>
              </a:rPr>
              <a:t>인구 밀도</a:t>
            </a:r>
            <a:endParaRPr lang="en-US" altLang="ko-KR" sz="2200" dirty="0">
              <a:latin typeface="+mn-ea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2200" dirty="0">
                <a:latin typeface="+mn-ea"/>
              </a:rPr>
              <a:t>총 인구 수</a:t>
            </a:r>
            <a:endParaRPr lang="en-US" altLang="ko-KR" sz="2200" dirty="0">
              <a:latin typeface="+mn-ea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2200" dirty="0">
                <a:latin typeface="+mn-ea"/>
              </a:rPr>
              <a:t>경제적</a:t>
            </a:r>
            <a:r>
              <a:rPr lang="en-US" altLang="ko-KR" sz="2200" dirty="0">
                <a:latin typeface="+mn-ea"/>
              </a:rPr>
              <a:t>/</a:t>
            </a:r>
            <a:r>
              <a:rPr lang="ko-KR" altLang="en-US" sz="2200" dirty="0">
                <a:latin typeface="+mn-ea"/>
              </a:rPr>
              <a:t>사회경제적 요인</a:t>
            </a:r>
            <a:endParaRPr lang="en-US" sz="2200" dirty="0">
              <a:latin typeface="+mn-ea"/>
            </a:endParaRP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BB9B0BDD-D635-71D1-53C3-5696C6C90B76}"/>
              </a:ext>
            </a:extLst>
          </p:cNvPr>
          <p:cNvGraphicFramePr>
            <a:graphicFrameLocks noGrp="1"/>
          </p:cNvGraphicFramePr>
          <p:nvPr/>
        </p:nvGraphicFramePr>
        <p:xfrm>
          <a:off x="1472396" y="4597294"/>
          <a:ext cx="924720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48669623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884738248"/>
                    </a:ext>
                  </a:extLst>
                </a:gridCol>
                <a:gridCol w="3828540">
                  <a:extLst>
                    <a:ext uri="{9D8B030D-6E8A-4147-A177-3AD203B41FA5}">
                      <a16:colId xmlns:a16="http://schemas.microsoft.com/office/drawing/2014/main" val="32181744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미국 정부기관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분류법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범주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715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경제연구소</a:t>
                      </a:r>
                      <a:r>
                        <a:rPr lang="en-US" altLang="ko-KR" baseline="30000" dirty="0"/>
                        <a:t>ERS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RUCA </a:t>
                      </a:r>
                      <a:r>
                        <a:rPr lang="ko-KR" altLang="en-US" dirty="0"/>
                        <a:t>코드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지역별 통근자료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012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관리예산처</a:t>
                      </a:r>
                      <a:r>
                        <a:rPr lang="en-US" altLang="ko-KR" baseline="30000" dirty="0"/>
                        <a:t>OMB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대도시 분류체계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수도권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비수도권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소도시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55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인구조사국</a:t>
                      </a:r>
                      <a:r>
                        <a:rPr lang="en-US" altLang="ko-KR" baseline="30000" dirty="0"/>
                        <a:t>U.S Census Bureau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농촌과 도시 분류법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도시화 지역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도시 클러스터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80892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66E4F3C-6E99-F8A8-5670-9423191FC86D}"/>
              </a:ext>
            </a:extLst>
          </p:cNvPr>
          <p:cNvSpPr txBox="1"/>
          <p:nvPr/>
        </p:nvSpPr>
        <p:spPr>
          <a:xfrm>
            <a:off x="1540042" y="4119613"/>
            <a:ext cx="4555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</a:t>
            </a:r>
            <a:r>
              <a:rPr lang="ko-KR" altLang="en-US" dirty="0"/>
              <a:t>표</a:t>
            </a:r>
            <a:r>
              <a:rPr lang="en-US" altLang="ko-KR" dirty="0"/>
              <a:t>&gt; </a:t>
            </a:r>
            <a:r>
              <a:rPr lang="ko-KR" altLang="en-US" dirty="0"/>
              <a:t>미국의 농촌 범주체계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A205B3-6030-14A8-9BDD-063689A0127B}"/>
              </a:ext>
            </a:extLst>
          </p:cNvPr>
          <p:cNvSpPr txBox="1"/>
          <p:nvPr/>
        </p:nvSpPr>
        <p:spPr>
          <a:xfrm>
            <a:off x="340659" y="253845"/>
            <a:ext cx="102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 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87695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E6C24070-AD0C-1C2D-C77A-D57AB7464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148"/>
            <a:ext cx="10515600" cy="709293"/>
          </a:xfrm>
        </p:spPr>
        <p:txBody>
          <a:bodyPr>
            <a:normAutofit/>
          </a:bodyPr>
          <a:lstStyle/>
          <a:p>
            <a:r>
              <a:rPr lang="ko-KR" altLang="en-US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 모델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4050E6D-3D40-5FAB-5637-048DDC35BF72}"/>
              </a:ext>
            </a:extLst>
          </p:cNvPr>
          <p:cNvGrpSpPr/>
          <p:nvPr/>
        </p:nvGrpSpPr>
        <p:grpSpPr>
          <a:xfrm>
            <a:off x="1722922" y="1684421"/>
            <a:ext cx="8613383" cy="4223319"/>
            <a:chOff x="1722923" y="1684422"/>
            <a:chExt cx="8200722" cy="4099160"/>
          </a:xfrm>
        </p:grpSpPr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B378DFDC-21F6-039D-3D72-8F8C888989E3}"/>
                </a:ext>
              </a:extLst>
            </p:cNvPr>
            <p:cNvSpPr/>
            <p:nvPr/>
          </p:nvSpPr>
          <p:spPr>
            <a:xfrm>
              <a:off x="3994484" y="1684422"/>
              <a:ext cx="3339967" cy="606392"/>
            </a:xfrm>
            <a:prstGeom prst="round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D</a:t>
              </a:r>
              <a:r>
                <a:rPr lang="ko-KR" altLang="en-US" sz="2000" b="1" dirty="0">
                  <a:solidFill>
                    <a:schemeClr val="tx1"/>
                  </a:solidFill>
                </a:rPr>
                <a:t>익명성 부재 </a:t>
              </a:r>
              <a:endParaRPr lang="en-US" altLang="ko-KR" sz="20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600" dirty="0">
                  <a:solidFill>
                    <a:schemeClr val="tx1"/>
                  </a:solidFill>
                </a:rPr>
                <a:t>(lack of anonymity)</a:t>
              </a:r>
              <a:endParaRPr lang="en-US" sz="1600" dirty="0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592C9F61-BD3E-0F95-2E6D-F9B320168AB0}"/>
                </a:ext>
              </a:extLst>
            </p:cNvPr>
            <p:cNvSpPr/>
            <p:nvPr/>
          </p:nvSpPr>
          <p:spPr>
            <a:xfrm>
              <a:off x="1722923" y="3246923"/>
              <a:ext cx="2271561" cy="606392"/>
            </a:xfrm>
            <a:prstGeom prst="round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>
                  <a:solidFill>
                    <a:schemeClr val="tx1"/>
                  </a:solidFill>
                </a:rPr>
                <a:t>프라이버시 </a:t>
              </a:r>
              <a:r>
                <a:rPr lang="en-US" altLang="ko-KR" sz="1600" dirty="0">
                  <a:solidFill>
                    <a:schemeClr val="tx1"/>
                  </a:solidFill>
                </a:rPr>
                <a:t>(privacy)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67B7EE93-C351-BE29-4227-AE492CFB1D4B}"/>
                </a:ext>
              </a:extLst>
            </p:cNvPr>
            <p:cNvSpPr/>
            <p:nvPr/>
          </p:nvSpPr>
          <p:spPr>
            <a:xfrm>
              <a:off x="7334451" y="3125804"/>
              <a:ext cx="2589194" cy="606392"/>
            </a:xfrm>
            <a:prstGeom prst="round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>
                  <a:solidFill>
                    <a:schemeClr val="tx1"/>
                  </a:solidFill>
                </a:rPr>
                <a:t>비밀유지 </a:t>
              </a:r>
              <a:r>
                <a:rPr lang="en-US" altLang="ko-KR" sz="1600" dirty="0">
                  <a:solidFill>
                    <a:schemeClr val="tx1"/>
                  </a:solidFill>
                </a:rPr>
                <a:t>(confidentiality)</a:t>
              </a:r>
              <a:endParaRPr lang="en-US" sz="1600" dirty="0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3C596EC9-91ED-6175-F525-C96D021287D6}"/>
                </a:ext>
              </a:extLst>
            </p:cNvPr>
            <p:cNvSpPr/>
            <p:nvPr/>
          </p:nvSpPr>
          <p:spPr>
            <a:xfrm>
              <a:off x="4870384" y="4214663"/>
              <a:ext cx="1804736" cy="1568919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>
                  <a:solidFill>
                    <a:schemeClr val="tx1"/>
                  </a:solidFill>
                </a:rPr>
                <a:t>친숙함</a:t>
              </a:r>
              <a:endParaRPr lang="en-US" altLang="ko-KR" sz="20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(familiarity)</a:t>
              </a:r>
            </a:p>
          </p:txBody>
        </p: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7ED17F35-52E6-FDC2-D7A8-91130E8EDF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08960" y="2290814"/>
              <a:ext cx="789272" cy="834990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814433D4-42FC-BECD-FDBB-B66920DBC160}"/>
                </a:ext>
              </a:extLst>
            </p:cNvPr>
            <p:cNvCxnSpPr/>
            <p:nvPr/>
          </p:nvCxnSpPr>
          <p:spPr>
            <a:xfrm>
              <a:off x="7469204" y="2290814"/>
              <a:ext cx="837398" cy="721893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5171EB23-8BFE-9AB0-DA0C-E2F7C73C9664}"/>
                </a:ext>
              </a:extLst>
            </p:cNvPr>
            <p:cNvCxnSpPr/>
            <p:nvPr/>
          </p:nvCxnSpPr>
          <p:spPr>
            <a:xfrm>
              <a:off x="5505651" y="2347363"/>
              <a:ext cx="0" cy="1810751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D6B42BCA-49A6-DFE5-6DE3-02B042C6C5F2}"/>
                </a:ext>
              </a:extLst>
            </p:cNvPr>
            <p:cNvCxnSpPr/>
            <p:nvPr/>
          </p:nvCxnSpPr>
          <p:spPr>
            <a:xfrm>
              <a:off x="6023811" y="2341547"/>
              <a:ext cx="0" cy="1810751"/>
            </a:xfrm>
            <a:prstGeom prst="straightConnector1">
              <a:avLst/>
            </a:prstGeom>
            <a:ln w="57150">
              <a:prstDash val="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D7A31E4A-7A52-660E-BFD8-FF88B30C464D}"/>
                </a:ext>
              </a:extLst>
            </p:cNvPr>
            <p:cNvCxnSpPr/>
            <p:nvPr/>
          </p:nvCxnSpPr>
          <p:spPr>
            <a:xfrm>
              <a:off x="3401728" y="3909864"/>
              <a:ext cx="1559293" cy="776437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CCEADCF5-646E-7D0A-20C6-DAAEC93667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94908" y="3765684"/>
              <a:ext cx="1479085" cy="897957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73F733-1673-A914-EA1C-DB72AE7FC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56384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8FA1C7E9-EEFE-63B0-422C-7C1E5D5AD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94" y="212725"/>
            <a:ext cx="10515600" cy="827181"/>
          </a:xfrm>
        </p:spPr>
        <p:txBody>
          <a:bodyPr>
            <a:normAutofit/>
          </a:bodyPr>
          <a:lstStyle/>
          <a:p>
            <a:r>
              <a:rPr lang="ko-KR" altLang="en-US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부재와 농촌간호실무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54E737E-3366-B917-F489-E32DE9513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76" y="1039906"/>
            <a:ext cx="11031071" cy="544157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3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3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부재는 농촌간호실무에 긍정적인가</a:t>
            </a:r>
            <a:r>
              <a:rPr lang="en-US" altLang="ko-KR" sz="23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부정적인가</a:t>
            </a:r>
            <a:r>
              <a:rPr lang="en-US" altLang="ko-KR" sz="23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?”</a:t>
            </a:r>
            <a:r>
              <a:rPr lang="ko-KR" altLang="en-US" sz="23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endParaRPr lang="en-US" altLang="ko-KR" sz="23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부재는 농촌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환경의 현실이고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이는 </a:t>
            </a:r>
            <a:r>
              <a:rPr lang="ko-KR" altLang="en-US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</a:t>
            </a:r>
            <a:r>
              <a:rPr lang="ko-KR" altLang="en-US" sz="2000" u="sng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간호사뿐만</a:t>
            </a:r>
            <a:r>
              <a:rPr lang="ko-KR" altLang="en-US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아니라 주민에게도 영향을 미침</a:t>
            </a:r>
            <a:endParaRPr lang="en-US" altLang="ko-KR" sz="2000" u="sng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농촌간호사의 측면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 개인의 </a:t>
            </a:r>
            <a:r>
              <a:rPr lang="ko-KR" altLang="en-US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사적 경계와 직업적 경계를 설정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하는 것이 도움이 될 수 있음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그러나 이러한 경계를 유지하면서 신뢰관계 및 비밀유지를 하는 데 어려움을 겪을 수 있음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 </a:t>
            </a:r>
          </a:p>
          <a:p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농촌주민과의 신뢰 관계를 깨는 것이 환자의 프라이버시와 비밀유지를 보장하는 능력에 어떻게 영향을 미치는지 인식할 필요가 있음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주민의 측면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“</a:t>
            </a:r>
            <a:r>
              <a:rPr lang="ko-KR" altLang="en-US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부재의 역설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</a:p>
          <a:p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어떤 주민은 간호사가 나를 잘 알고 있다는 데서 위안을 얻는 반면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다른 이는 자신의 사적인 건강정보가 타인에게 공개될 수도 있다는 것에 대해서 우려를 가질 수 있음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부재가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관계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친숙함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발달에 긍정적인 역할을 할  수 있음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lvl="1"/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간호사가 친숙함에 머무르는 경향은 편안함을 줄 수는 있지만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건강문제가 발생한 동안은 간호사는 자신의 생각이 친숙함에만 머무르지 않도록 노력해야 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부재로 인한 프라이버시가 침해되지 않도록 노력해야 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lvl="1"/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프라이버시 문제로 인해 보건의료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선택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영향을 미칠 수 있음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endParaRPr lang="ko-KR" altLang="en-US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BF8F858-8736-0E2A-9978-D2AB39436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4056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B757D1C7-C8B3-09AA-AFB5-25629C003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52" y="422787"/>
            <a:ext cx="10606548" cy="943897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농촌간호이론의 일반화가능성</a:t>
            </a:r>
            <a:r>
              <a:rPr lang="en-US" altLang="ko-KR" sz="40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Generalizability</a:t>
            </a:r>
            <a:endParaRPr lang="ko-KR" altLang="en-US" sz="4000" baseline="30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9" name="내용 개체 틀 8">
            <a:extLst>
              <a:ext uri="{FF2B5EF4-FFF2-40B4-BE49-F238E27FC236}">
                <a16:creationId xmlns:a16="http://schemas.microsoft.com/office/drawing/2014/main" id="{1DCBFD5E-1278-7BAB-80CC-A771BA96C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35" y="1602658"/>
            <a:ext cx="10763865" cy="4574305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“still evolving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theory</a:t>
            </a:r>
            <a:r>
              <a:rPr lang="en-US" altLang="ko-KR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” </a:t>
            </a:r>
          </a:p>
          <a:p>
            <a:r>
              <a:rPr lang="ko-KR" altLang="en-US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상황 특이적</a:t>
            </a:r>
            <a:r>
              <a:rPr lang="en-US" altLang="ko-KR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혹은 지역 특이적 이론의 문제와 보다 큰 간호지식체와의 관계에 대한 숙고가 필요함 </a:t>
            </a:r>
            <a:endParaRPr lang="en-US" altLang="ko-KR" sz="2400" dirty="0">
              <a:solidFill>
                <a:schemeClr val="tx1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농촌간호의 핵심이 도시간호의 </a:t>
            </a:r>
            <a:r>
              <a:rPr lang="en-US" altLang="ko-KR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u="sng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핵심</a:t>
            </a:r>
            <a:r>
              <a:rPr lang="en-US" altLang="ko-KR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  <a:r>
              <a:rPr lang="ko-KR" altLang="en-US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과 크게 다르지 않음</a:t>
            </a:r>
            <a:r>
              <a:rPr lang="en-US" altLang="ko-KR" sz="2400" dirty="0">
                <a:solidFill>
                  <a:schemeClr val="tx1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(Scharff, 1987)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그러나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농촌간호실무가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다른 직업적 영역으로 확장되는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교차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지점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철학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책임성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기능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역할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영역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사회로부터 발생하는 새로운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증가하는 요구와 수요에 반응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하는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“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경계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지점은 분명하게 구분됨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농촌간호이론의 일반화를 위해서는 보다 체계적이고 엄격한 자료수집과 분석이 이루어져야 할 것임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endParaRPr lang="ko-KR" altLang="en-US" sz="24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51E82B0-B7BE-428F-8C4D-91840D8F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668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DD1F49-F125-A841-9765-F86AD0DA5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345460"/>
            <a:ext cx="10515600" cy="785249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간호실무를 위한 함의</a:t>
            </a:r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78ABD761-AD7C-174A-B7E0-DA040A62D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9" y="1237534"/>
            <a:ext cx="10708341" cy="5275006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arenR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건강신념과 노동신념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노동은 농촌 사람들에게 매우 중요하므로 보건의료는 그들의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작업일정에 맞추어져야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예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농번기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건초기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가축 분만기 등에는 보건의료 프로그램이나 서비스 이용이 줄어듦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건강신념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주민에게 건강은 일할 수 있는 능력으로 정의되므로 농촌지역의 건강증진은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노동과 관련된 이슈로 설명할 수 있어야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예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심혈관질환에 대한 보건교육은 장기간의 장애 상태를 예방할 수 있는 전략을 강조해야 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자립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간호사는 치료를 늦게 받으러 오는 사람들에 대해서 </a:t>
            </a:r>
            <a:r>
              <a:rPr lang="ko-KR" altLang="en-US" sz="2200" u="sng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편견없는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중재와 건강에 대한 예방적 차원의 지식을 전달해야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간호사가 건강에 대한 적절한 정보를 제공할 수 있다면 농촌주민의 자립 욕구는 건강증진행동으로 이어질 수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 서비스의 가용성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농촌주민이 유병기간 동안 가족과 지역사회의 도움을 받을 수 있도록 그들의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선호도에 따라 맞춤화되어야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따라서 간호사는 간호 대상자에게 주요 일차의료 제공자인 가족과 이웃을 지도하고 지지하고 필요시 이들에게 도움을 제공해야 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공식적 보건의료체계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농촌지역에 있는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비공식적 지원체계에 맞춰질 필요가 있음</a:t>
            </a:r>
            <a:r>
              <a:rPr lang="en-US" altLang="ko-KR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수용성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간호사는 농촌에 진출 후 상당 기간을 할애하여 그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지역사회로부터 받아들여지도록 노력해야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농촌간호사의 교육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</a:t>
            </a:r>
            <a:r>
              <a:rPr lang="ko-KR" altLang="en-US" sz="22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간호실무뿐만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아니라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변화이론</a:t>
            </a:r>
            <a:r>
              <a:rPr lang="en-US" altLang="ko-KR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리더십</a:t>
            </a:r>
            <a:r>
              <a:rPr lang="en-US" altLang="ko-KR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연구 등에 대한 교육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필요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51722D77-63AD-F22B-0352-514D7347F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3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DC833CF-B2D6-0131-C203-8DEDB573E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7510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농촌간호이론의 향후 연구방향 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(NAS Group)</a:t>
            </a:r>
            <a:endParaRPr lang="ko-KR" altLang="en-US" sz="4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C7AD8D0-1F6E-4F1B-8EA2-03D063301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140"/>
            <a:ext cx="10515600" cy="4787153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개념을 측정할 수 있는 도구개발 및 검증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eriod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이론적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관계적 진술문의 검증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eriod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농촌문화와 환경을 구분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미국 내 인디언과 원주민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미국 내 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18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몬태나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주 외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타 지역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캐나다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 외 지역에 사는 주민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도시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과거에 도시였던 지역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농촌주민 중 하위 인구집단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상황에 따른 건강인식과 개인 요구에 대한 비교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대조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건강한 인구집단과 불건강한 인구집단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선주민과 이주민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젊은이와 노인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도시 빈민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eriod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세번째 관계적 진술문을 발전시키기 위한 연구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기술이 농촌간호사의 역할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역할 확산</a:t>
            </a: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직업적 고립에 미치는 영향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ko-KR" altLang="en-US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성별 차이에 대한 탐색</a:t>
            </a:r>
            <a:endParaRPr lang="en-US" altLang="ko-KR" sz="18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AB56EE4-BF26-5F87-CE44-37C4979D6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47541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32253" y="900159"/>
            <a:ext cx="9666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미래의 농촌간호 연구방향 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북미간호연구모임</a:t>
            </a:r>
            <a:r>
              <a:rPr lang="en-US" altLang="ko-KR" sz="2800" b="1" baseline="30000" dirty="0">
                <a:solidFill>
                  <a:srgbClr val="002060"/>
                </a:solidFill>
                <a:latin typeface="+mn-ea"/>
              </a:rPr>
              <a:t>NAS Group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53177" y="438240"/>
            <a:ext cx="12703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D7351"/>
                </a:solidFill>
                <a:latin typeface="이순신 돋움체 L" panose="02020603020101020101" pitchFamily="18" charset="-127"/>
                <a:ea typeface="이순신 돋움체 L" panose="02020603020101020101" pitchFamily="18" charset="-127"/>
              </a:rPr>
              <a:t>NAME OF SUBJECT</a:t>
            </a:r>
            <a:endParaRPr lang="ko-KR" altLang="en-US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D7351"/>
              </a:solidFill>
              <a:latin typeface="이순신 돋움체 L" panose="02020603020101020101" pitchFamily="18" charset="-127"/>
              <a:ea typeface="이순신 돋움체 L" panose="0202060302010102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2841" y="1686635"/>
            <a:ext cx="10206318" cy="4471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농촌주민들에게 고유한 건강추구행위가 밝혀졌는가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건강추구행위는 건강증진행위와 어떻게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다른가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질병 변수는 농촌 주민의 건강추구 행위에 어떤 영향을 미치는가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보건의료제공자 선택에는 어떤 영향을 미치는가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어떤 변수들이 농촌 주민들로 하여금 외부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외지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에서 제공하는 보건의료 서비스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 제공자를 수용하는데 영향을 미치는가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지역사회 내 다양한 인구집단들은 건강을  어떻게 서로 다르게 정의하고 있는가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  <a:endParaRPr 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2972EF5C-743F-42E4-94EC-94C1467E5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183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861E8D-4E9F-687C-563D-D745DAE5B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2702"/>
            <a:ext cx="10941424" cy="1325563"/>
          </a:xfrm>
        </p:spPr>
        <p:txBody>
          <a:bodyPr>
            <a:normAutofit/>
          </a:bodyPr>
          <a:lstStyle/>
          <a:p>
            <a:r>
              <a:rPr lang="en-US" altLang="ko-KR" dirty="0"/>
              <a:t>Rural Health Concentration (electives)</a:t>
            </a:r>
            <a:br>
              <a:rPr lang="en-US" altLang="ko-KR" dirty="0"/>
            </a:br>
            <a:r>
              <a:rPr lang="en-US" altLang="ko-KR" sz="3100" dirty="0"/>
              <a:t>                                    in UCSF School of Nursing, US</a:t>
            </a:r>
            <a:endParaRPr lang="ko-KR" altLang="en-US" sz="3100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D5F44055-7501-1597-8DB7-9C2463BDC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021" y="1832456"/>
            <a:ext cx="8238368" cy="421714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91198C-63DF-85BD-12F7-B5E7703066A3}"/>
              </a:ext>
            </a:extLst>
          </p:cNvPr>
          <p:cNvSpPr txBox="1"/>
          <p:nvPr/>
        </p:nvSpPr>
        <p:spPr>
          <a:xfrm>
            <a:off x="4222376" y="6083795"/>
            <a:ext cx="6929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</a:t>
            </a:r>
            <a:r>
              <a:rPr lang="ko-KR" altLang="en-US" dirty="0"/>
              <a:t>출처</a:t>
            </a:r>
            <a:r>
              <a:rPr lang="en-US" altLang="ko-KR" dirty="0"/>
              <a:t>: </a:t>
            </a:r>
            <a:r>
              <a:rPr lang="en-US" altLang="ko-KR" dirty="0">
                <a:hlinkClick r:id="rId3"/>
              </a:rPr>
              <a:t>Rural Health Concentration | UCSF School of Nursing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87892E-D4AF-F74D-329C-4A5C8EDB4760}"/>
              </a:ext>
            </a:extLst>
          </p:cNvPr>
          <p:cNvSpPr txBox="1"/>
          <p:nvPr/>
        </p:nvSpPr>
        <p:spPr>
          <a:xfrm>
            <a:off x="340659" y="253845"/>
            <a:ext cx="102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 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D26B7A6E-A390-5CD7-3938-13499D59B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7183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D526FE73-B9E4-BE30-1348-9ABFE9275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436" y="320329"/>
            <a:ext cx="6257363" cy="61995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6D78E6-0D49-CA4D-3FAA-DCE284ECBAB0}"/>
              </a:ext>
            </a:extLst>
          </p:cNvPr>
          <p:cNvSpPr txBox="1"/>
          <p:nvPr/>
        </p:nvSpPr>
        <p:spPr>
          <a:xfrm>
            <a:off x="457200" y="1075765"/>
            <a:ext cx="502023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Rural Nursing Certificate Program (RNCP)</a:t>
            </a:r>
          </a:p>
          <a:p>
            <a:pPr algn="r"/>
            <a:endParaRPr lang="en-US" altLang="ko-KR" sz="2400" dirty="0"/>
          </a:p>
          <a:p>
            <a:pPr algn="r"/>
            <a:r>
              <a:rPr lang="en-US" altLang="ko-KR" sz="2400" dirty="0"/>
              <a:t>in UNBC School of Nursing, CA </a:t>
            </a:r>
            <a:endParaRPr lang="ko-KR" alt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B277F5-1DD9-86A7-047D-ABA77D912C97}"/>
              </a:ext>
            </a:extLst>
          </p:cNvPr>
          <p:cNvSpPr txBox="1"/>
          <p:nvPr/>
        </p:nvSpPr>
        <p:spPr>
          <a:xfrm>
            <a:off x="340659" y="253845"/>
            <a:ext cx="102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 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9551997-5E6E-D327-9E75-5EFD4C455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4820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00490E-A420-D6D8-CBDB-A453CBCED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588" y="1207808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dirty="0"/>
              <a:t>Rural and Remote program </a:t>
            </a:r>
            <a:br>
              <a:rPr lang="en-US" altLang="ko-KR" dirty="0"/>
            </a:br>
            <a:r>
              <a:rPr lang="en-US" altLang="ko-KR" dirty="0"/>
              <a:t>       </a:t>
            </a:r>
            <a:r>
              <a:rPr lang="en-US" altLang="ko-KR" sz="3100" dirty="0"/>
              <a:t>in </a:t>
            </a:r>
            <a:r>
              <a:rPr lang="en-US" altLang="ko-KR" sz="3100" dirty="0" err="1"/>
              <a:t>UniSQ</a:t>
            </a:r>
            <a:r>
              <a:rPr lang="en-US" altLang="ko-KR" sz="3100" dirty="0"/>
              <a:t>(University of Southern Queensland), AU</a:t>
            </a:r>
            <a:endParaRPr lang="ko-KR" altLang="en-US" sz="3100" dirty="0"/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FDE897DE-9CBA-7E09-66B8-C382A52FC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171" y="2905926"/>
            <a:ext cx="9668435" cy="250343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3CDD47-9BE1-40F2-0D59-8F42E5F7630D}"/>
              </a:ext>
            </a:extLst>
          </p:cNvPr>
          <p:cNvSpPr txBox="1"/>
          <p:nvPr/>
        </p:nvSpPr>
        <p:spPr>
          <a:xfrm>
            <a:off x="340659" y="253845"/>
            <a:ext cx="102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 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D651B647-E909-19C8-4397-18210710A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2173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9D09EE-2774-4F4C-BDCA-08EDCF03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32DB58-A5B7-4A74-AE39-153227FAE46C}"/>
              </a:ext>
            </a:extLst>
          </p:cNvPr>
          <p:cNvSpPr txBox="1"/>
          <p:nvPr/>
        </p:nvSpPr>
        <p:spPr>
          <a:xfrm>
            <a:off x="905176" y="667999"/>
            <a:ext cx="577769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500" b="1" dirty="0">
                <a:solidFill>
                  <a:srgbClr val="002060"/>
                </a:solidFill>
                <a:latin typeface="+mn-ea"/>
              </a:rPr>
              <a:t>농촌</a:t>
            </a:r>
            <a:r>
              <a:rPr lang="en-US" altLang="ko-KR" sz="3500" b="1" baseline="30000" dirty="0">
                <a:solidFill>
                  <a:srgbClr val="002060"/>
                </a:solidFill>
                <a:latin typeface="+mn-ea"/>
              </a:rPr>
              <a:t>Rural</a:t>
            </a:r>
            <a:endParaRPr lang="en-US" altLang="ko-KR" sz="35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F29144-6798-0D6B-31F5-0209F4A08A9A}"/>
              </a:ext>
            </a:extLst>
          </p:cNvPr>
          <p:cNvSpPr txBox="1"/>
          <p:nvPr/>
        </p:nvSpPr>
        <p:spPr>
          <a:xfrm>
            <a:off x="905176" y="1406892"/>
            <a:ext cx="10381647" cy="4841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[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농업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·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및 식품산업 기본법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조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]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① 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읍</a:t>
            </a:r>
            <a:r>
              <a:rPr lang="en-US" altLang="ko-KR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·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면의 지역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②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 외의 지역의 경우 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농업</a:t>
            </a:r>
            <a:r>
              <a:rPr lang="en-US" altLang="ko-KR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농업 관련 산업</a:t>
            </a:r>
            <a:r>
              <a:rPr lang="en-US" altLang="ko-KR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농업인구 및 생활여건 등을 고려하여 농림축산식품부장관이 고시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하는 지역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시의 설치기준</a:t>
            </a:r>
            <a:r>
              <a:rPr lang="en-US" altLang="ko-KR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대부분 도시의 형태를 갖추고</a:t>
            </a:r>
            <a:r>
              <a:rPr lang="en-US" altLang="ko-KR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인구 </a:t>
            </a:r>
            <a:r>
              <a:rPr lang="en-US" altLang="ko-KR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5</a:t>
            </a:r>
            <a:r>
              <a:rPr lang="ko-KR" altLang="en-US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만명 이상</a:t>
            </a:r>
            <a:r>
              <a:rPr lang="en-US" altLang="ko-KR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전체 인구의 </a:t>
            </a:r>
            <a:r>
              <a:rPr lang="en-US" altLang="ko-KR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60%</a:t>
            </a:r>
            <a:r>
              <a:rPr lang="ko-KR" altLang="en-US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 이상이 중심 시가지에 거주해야 함 </a:t>
            </a:r>
            <a:r>
              <a:rPr lang="en-US" altLang="ko-KR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지방자치법</a:t>
            </a:r>
            <a:r>
              <a:rPr lang="en-US" altLang="ko-KR" sz="2000" dirty="0">
                <a:solidFill>
                  <a:srgbClr val="202124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읍의 설치기준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000" i="0" dirty="0">
                <a:solidFill>
                  <a:srgbClr val="202124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 읍은 그 대부분이 도시의 형태를 갖추고 </a:t>
            </a:r>
            <a:r>
              <a:rPr lang="ko-KR" altLang="en-US" sz="2000" i="0" u="sng" dirty="0">
                <a:solidFill>
                  <a:srgbClr val="202124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인구 </a:t>
            </a:r>
            <a:r>
              <a:rPr lang="en-US" altLang="ko-KR" sz="2000" i="0" u="sng" dirty="0">
                <a:solidFill>
                  <a:srgbClr val="202124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2</a:t>
            </a:r>
            <a:r>
              <a:rPr lang="ko-KR" altLang="en-US" sz="2000" i="0" u="sng" dirty="0">
                <a:solidFill>
                  <a:srgbClr val="202124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만 이상</a:t>
            </a:r>
            <a:r>
              <a:rPr lang="en-US" altLang="ko-KR" sz="2000" i="0" dirty="0">
                <a:solidFill>
                  <a:srgbClr val="202124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[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국토의 계획 및 이용에 관한 법률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6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조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] 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도시를</a:t>
            </a:r>
            <a:r>
              <a:rPr lang="en-US" altLang="ko-KR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제외한 나머지 부문</a:t>
            </a:r>
            <a:endParaRPr lang="en-US" altLang="ko-KR" sz="2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도시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인구와 산업이 밀집되어 있거나 밀집이 예상되어 그 지역에 대하여 체계적인 개발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·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정비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·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관리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·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보전 등이 필요한 지역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[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지방자치법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조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]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① 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도시 지역의 녹지지역 중 생산</a:t>
            </a:r>
            <a:r>
              <a:rPr lang="en-US" altLang="ko-KR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·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보전녹지지역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② 관리지역 중 생산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·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보전관리지역 ③ 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농림</a:t>
            </a:r>
            <a:r>
              <a:rPr lang="en-US" altLang="ko-KR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·</a:t>
            </a:r>
            <a:r>
              <a:rPr lang="ko-KR" altLang="en-US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자연환경보전지역</a:t>
            </a:r>
            <a:endParaRPr lang="en-US" sz="2000" dirty="0">
              <a:solidFill>
                <a:srgbClr val="0070C0"/>
              </a:solidFill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32F983-A6C2-E40C-EFAC-0B5B3BE1ADF9}"/>
              </a:ext>
            </a:extLst>
          </p:cNvPr>
          <p:cNvSpPr txBox="1"/>
          <p:nvPr/>
        </p:nvSpPr>
        <p:spPr>
          <a:xfrm>
            <a:off x="340659" y="253845"/>
            <a:ext cx="102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&lt;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 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&gt;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2660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30A0AE-8593-4EC4-3115-C706A4FA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2" y="562348"/>
            <a:ext cx="10824883" cy="979581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농촌간호이론의 필요성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왜 농촌에 초점을 두는가</a:t>
            </a:r>
            <a:r>
              <a:rPr lang="en-US" altLang="ko-KR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  <a:endParaRPr lang="ko-KR" altLang="en-US" sz="3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511202D-11D2-B0A8-3354-BE6D05DCF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3" y="2079812"/>
            <a:ext cx="10681447" cy="4097151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인구밀도가 낮은 지역임에도 불구하고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여전히 상당수의 인구가 거주하고 있음</a:t>
            </a:r>
            <a:endParaRPr lang="en-US" altLang="ko-KR" sz="2400" u="sng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농촌지역의 산업은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국가 전체 경제에도 영향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을 미침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lvl="1"/>
            <a:r>
              <a:rPr lang="ko-KR" altLang="en-US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농어업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광업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목축업 등 자원기반산업 외에도 레저산업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제조업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가공업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등이 분포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도시지역에 비해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더 많은 취약인구집단이 거주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하고 있음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older, less educated, less healthy, </a:t>
            </a: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교통수단과 의료자원에 대한 접근성이 낮음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이주노동자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계절노동자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결혼이주여성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등 취약인구집단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지역의 주민은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도시와 마찬가지로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또 도시와는 다른 성격의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다차원적인 문제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를 안고 있음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7D462FA-1E8C-3E6F-B76A-A097E5BE1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0465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52D85C-E500-2E2A-C54C-5A6EA77E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153" y="544420"/>
            <a:ext cx="10515600" cy="836146"/>
          </a:xfrm>
        </p:spPr>
        <p:txBody>
          <a:bodyPr/>
          <a:lstStyle/>
          <a:p>
            <a:r>
              <a:rPr lang="ko-KR" altLang="en-US" dirty="0"/>
              <a:t>농촌간호이론의 발전</a:t>
            </a:r>
            <a:r>
              <a:rPr lang="en-US" altLang="ko-KR" dirty="0"/>
              <a:t>: 1</a:t>
            </a:r>
            <a:r>
              <a:rPr lang="ko-KR" altLang="en-US" dirty="0"/>
              <a:t>단계</a:t>
            </a:r>
            <a:r>
              <a:rPr lang="en-US" altLang="ko-KR" dirty="0"/>
              <a:t>(1977~1998)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01294EA-CA01-7542-C165-1719289EA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211" y="1528669"/>
            <a:ext cx="10582836" cy="493488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1977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몬태나주립대학교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(MSU)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간호대학 농촌간호 석사과정 개설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간호학자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인류학자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사회학자 등으로 구성</a:t>
            </a:r>
            <a:endParaRPr lang="en-US" altLang="ko-KR" sz="23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연방정부의 예산지원을 받음</a:t>
            </a:r>
            <a:endParaRPr lang="en-US" altLang="ko-KR" sz="23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총 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5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학기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(5 quarters)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과정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졸업 논문 필수</a:t>
            </a:r>
            <a:endParaRPr lang="en-US" altLang="ko-KR" sz="23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필수과목 중 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 과목에서 지역사회에서 질적 연구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인터뷰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를 수행 </a:t>
            </a:r>
            <a:endParaRPr lang="en-US" altLang="ko-KR" sz="23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1982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서부간호연구소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(WIN)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설립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실증적인 농촌간호이론을 개발하기 위한 노력</a:t>
            </a:r>
            <a:endParaRPr lang="en-US" altLang="ko-KR" sz="23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23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역행추론적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방법 활용한 </a:t>
            </a:r>
            <a:r>
              <a:rPr lang="ko-KR" altLang="en-US" sz="23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질적 연구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수행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농촌의 건강과 보건의료에 관한 일반 명제가 존재하지 않기 때문에 구체적인 자료로부터 일반적이고 이론적인 명제를 개발하기 위한 과정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농촌간호이론 개발의 토대가 됨 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 책의 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장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pPr lvl="1"/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농촌주민 인터뷰를 토대로 농촌간호 관련 개념도출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건강수준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건강신념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고립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거리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자립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부재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친숙함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내부인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외부인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선주민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이주민</a:t>
            </a:r>
            <a:r>
              <a:rPr lang="en-US" altLang="ko-KR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3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비공식적 보건의료체계 등의 개념 도출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CB19678-1B9F-3324-A238-29F8B30A4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4103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7BDE5E-80CA-21D7-E25A-8970C548E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212" y="1524000"/>
            <a:ext cx="11107270" cy="4957481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1983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양적 연구</a:t>
            </a:r>
            <a:r>
              <a:rPr lang="en-US" altLang="ko-KR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설문조사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by Dr. Weinert</a:t>
            </a:r>
          </a:p>
          <a:p>
            <a:pPr lvl="1"/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건강인식측정도구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(GHPS;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신체적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개인자원조사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(PRQ;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불안측정도구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(TAS;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정신적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우울측정도구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(BDI;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정신적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pPr lvl="1"/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문화기술적 연구에 의해 도출된 일부 농촌 건강개념을 검증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이론의 구성요소 다듬기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인간</a:t>
            </a:r>
            <a:r>
              <a:rPr lang="en-US" altLang="ko-KR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환경</a:t>
            </a:r>
            <a:r>
              <a:rPr lang="en-US" altLang="ko-KR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</a:t>
            </a:r>
            <a:r>
              <a:rPr lang="en-US" altLang="ko-KR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라는 간호이론의 네 가지 차원으로 범주화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1989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“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이론적 토대 개발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논문 출판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(by Long &amp; Weinert)</a:t>
            </a:r>
          </a:p>
          <a:p>
            <a:pPr marL="0" indent="0">
              <a:buNone/>
            </a:pPr>
            <a:r>
              <a:rPr lang="en-US" altLang="ko-KR" sz="18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en-US" altLang="ko-KR" sz="1800" b="0" i="1" dirty="0">
                <a:solidFill>
                  <a:srgbClr val="212121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Long KA, Weinert C. Rural nursing: developing the theory base. Sch </a:t>
            </a:r>
            <a:r>
              <a:rPr lang="en-US" altLang="ko-KR" sz="1800" b="0" i="1" dirty="0" err="1">
                <a:solidFill>
                  <a:srgbClr val="212121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Inq</a:t>
            </a:r>
            <a:r>
              <a:rPr lang="en-US" altLang="ko-KR" sz="1800" b="0" i="1" dirty="0">
                <a:solidFill>
                  <a:srgbClr val="212121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1800" b="0" i="1" dirty="0" err="1">
                <a:solidFill>
                  <a:srgbClr val="212121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Nurs</a:t>
            </a:r>
            <a:r>
              <a:rPr lang="en-US" altLang="ko-KR" sz="1800" b="0" i="1" dirty="0">
                <a:solidFill>
                  <a:srgbClr val="212121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1800" b="0" i="1" dirty="0" err="1">
                <a:solidFill>
                  <a:srgbClr val="212121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Pract</a:t>
            </a:r>
            <a:r>
              <a:rPr lang="en-US" altLang="ko-KR" sz="1800" b="0" i="1" dirty="0">
                <a:solidFill>
                  <a:srgbClr val="212121"/>
                </a:solidFill>
                <a:effectLst/>
                <a:latin typeface="Hancom Gothic" panose="02000500000000000000" pitchFamily="2" charset="-127"/>
                <a:ea typeface="Hancom Gothic" panose="02000500000000000000" pitchFamily="2" charset="-127"/>
              </a:rPr>
              <a:t>. 1989 Summer;3 (2):113-27.) </a:t>
            </a:r>
            <a:endParaRPr lang="en-US" altLang="ko-KR" sz="1800" i="1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endParaRPr lang="en-US" altLang="ko-KR" sz="1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기본가정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1)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인구밀도가 낮은 지역을 농촌으로 정의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</a:p>
          <a:p>
            <a:pPr lvl="1"/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기본가정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농촌지역의 보건의료 요구는 도시지역의 그것과 다르다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lvl="1"/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기본가정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모든 농촌지역에는 공통적으로 필요한 보건의료 서비스가 있다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pPr lvl="1"/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기본가정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4)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도시지역에 효과적인 간호모델은 농촌지역에 적합하지 않다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</a:p>
          <a:p>
            <a:pPr lvl="1"/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개의 이론적 </a:t>
            </a:r>
            <a:r>
              <a:rPr lang="ko-KR" altLang="en-US" sz="22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진술문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도출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각각의 이론적 진술문으로부터 관련 개념이 도출</a:t>
            </a: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19946EEB-44A3-5B02-CE3C-E2E1B68B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153" y="544420"/>
            <a:ext cx="10515600" cy="836146"/>
          </a:xfrm>
        </p:spPr>
        <p:txBody>
          <a:bodyPr/>
          <a:lstStyle/>
          <a:p>
            <a:r>
              <a:rPr lang="ko-KR" altLang="en-US" dirty="0"/>
              <a:t>농촌간호이론의 발전</a:t>
            </a:r>
            <a:r>
              <a:rPr lang="en-US" altLang="ko-KR" dirty="0"/>
              <a:t>: 1</a:t>
            </a:r>
            <a:r>
              <a:rPr lang="ko-KR" altLang="en-US" dirty="0"/>
              <a:t>단계</a:t>
            </a:r>
            <a:r>
              <a:rPr lang="en-US" altLang="ko-KR" dirty="0"/>
              <a:t>(1977~1998)</a:t>
            </a: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1D3AFC8-E759-A7D9-BCB4-3E0F3608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06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98D7EC-2FC7-33E3-A846-0C4BD9AFB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3" y="347195"/>
            <a:ext cx="10681447" cy="1325563"/>
          </a:xfrm>
        </p:spPr>
        <p:txBody>
          <a:bodyPr/>
          <a:lstStyle/>
          <a:p>
            <a:r>
              <a:rPr lang="ko-KR" altLang="en-US" dirty="0"/>
              <a:t>농촌간호이론의 발전</a:t>
            </a:r>
            <a:r>
              <a:rPr lang="en-US" altLang="ko-KR" dirty="0"/>
              <a:t>: 2</a:t>
            </a:r>
            <a:r>
              <a:rPr lang="ko-KR" altLang="en-US" dirty="0"/>
              <a:t>단계</a:t>
            </a:r>
            <a:r>
              <a:rPr lang="en-US" altLang="ko-KR" dirty="0"/>
              <a:t>(1999~2006)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DA0E7CA-6651-FE77-BDB6-2CEFF81EF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2758"/>
            <a:ext cx="10515600" cy="448627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다자간 협력연구 및 농촌간호 학술대회 참가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북미간호연구 모임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(NAS Group)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결성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미국 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MSU &amp;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캐나다 </a:t>
            </a:r>
            <a:r>
              <a:rPr lang="en-US" altLang="ko-KR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UCalgary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 협력 연구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기존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 개념의 타당성 검증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새로운 농촌간호이론 개념 탐색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향후 이론개발 및 연구의 영역 논의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결정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국제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국내 학술대회 참가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캐나다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새스커툰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뉴욕 주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빙엄턴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5AFC619-03D5-C9D1-EF24-00BFEB91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688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D8A8C8-61A5-ADA8-5C9D-D72ADD567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776" y="365125"/>
            <a:ext cx="10789024" cy="1051299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농촌간호이론의 발전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3</a:t>
            </a:r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단계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(2007~2012)</a:t>
            </a:r>
            <a:endParaRPr lang="ko-KR" altLang="en-US" sz="4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7408BAF-2900-FFBF-D1A7-7E728ADF2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농촌간호사의 연구 접근성 연구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(RRA)</a:t>
            </a:r>
          </a:p>
          <a:p>
            <a:pPr lvl="1"/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NAS group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향후 연구 초점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세번째 이론적 진술문의 집중탐구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예비조사 실시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실무간호사들이 생각하는 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연구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대한 개념 탐색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lvl="1" indent="0">
              <a:buNone/>
            </a:pP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                         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질적조사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차창밖조사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+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인터뷰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pPr lvl="1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설문조사 실시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양적 조사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캐나다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사회복지사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미국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간호사에 초점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에서 실시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2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설문 응답 결과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오랜기간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환자와 대상자를 돌본 간호사의 개인적 경험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환자나 대상자에게 개별적으로 배운 정보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근거기반실무와 일치하는 행위 등을 연구접근성에 대한 설문에서 가장 많이 응답함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2"/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학술지 활용도가 낮고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기관의 정책이나 상식에 부합하지 않는다면 연구에 활용하지 않는 경향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논문의 질을 평가하는 능력이 부족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『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개념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이론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실무</a:t>
            </a:r>
            <a:r>
              <a:rPr lang="en-US" altLang="ko-KR" sz="2600" dirty="0">
                <a:latin typeface="Batang" panose="02030600000101010101" pitchFamily="18" charset="-127"/>
                <a:ea typeface="Batang" panose="02030600000101010101" pitchFamily="18" charset="-127"/>
              </a:rPr>
              <a:t>』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판 출판 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D37EBE4-C90C-59D9-7B87-C90FAB3A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F2A7-60F2-4A81-BD06-5462F66F16F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809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4054</Words>
  <Application>Microsoft Office PowerPoint</Application>
  <PresentationFormat>와이드스크린</PresentationFormat>
  <Paragraphs>372</Paragraphs>
  <Slides>38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8" baseType="lpstr">
      <vt:lpstr>Alegreya Sans</vt:lpstr>
      <vt:lpstr>Hancom Gothic</vt:lpstr>
      <vt:lpstr>맑은 고딕</vt:lpstr>
      <vt:lpstr>Batang</vt:lpstr>
      <vt:lpstr>이순신 돋움체 L</vt:lpstr>
      <vt:lpstr>이순신 돋움체 M</vt:lpstr>
      <vt:lpstr>Arial</vt:lpstr>
      <vt:lpstr>Bauhaus 93</vt:lpstr>
      <vt:lpstr>Wingdings</vt:lpstr>
      <vt:lpstr>Office 테마</vt:lpstr>
      <vt:lpstr>농촌간호의 개념과 이론</vt:lpstr>
      <vt:lpstr>PowerPoint 프레젠테이션</vt:lpstr>
      <vt:lpstr>PowerPoint 프레젠테이션</vt:lpstr>
      <vt:lpstr>PowerPoint 프레젠테이션</vt:lpstr>
      <vt:lpstr>농촌간호이론의 필요성: 왜 농촌에 초점을 두는가?</vt:lpstr>
      <vt:lpstr>농촌간호이론의 발전: 1단계(1977~1998)</vt:lpstr>
      <vt:lpstr>농촌간호이론의 발전: 1단계(1977~1998)</vt:lpstr>
      <vt:lpstr>농촌간호이론의 발전: 2단계(1999~2006)</vt:lpstr>
      <vt:lpstr>농촌간호이론의 발전: 3단계(2007~2012)</vt:lpstr>
      <vt:lpstr>농촌간호이론의 발전: 현단계(2013~현재)</vt:lpstr>
      <vt:lpstr>PowerPoint 프레젠테이션</vt:lpstr>
      <vt:lpstr>PowerPoint 프레젠테이션</vt:lpstr>
      <vt:lpstr>PowerPoint 프레젠테이션</vt:lpstr>
      <vt:lpstr>PowerPoint 프레젠테이션</vt:lpstr>
      <vt:lpstr>개념분석(3장)</vt:lpstr>
      <vt:lpstr>농촌간호이론 개념: 건강(신념)Health Beliefs</vt:lpstr>
      <vt:lpstr>농촌간호이론 개념: 거리Distance</vt:lpstr>
      <vt:lpstr>농촌간호이론 개념: 고립Isolation</vt:lpstr>
      <vt:lpstr>농촌간호이론 개념: 자립Self-reliance</vt:lpstr>
      <vt:lpstr>농촌간호이론 개념: 자원Resources</vt:lpstr>
      <vt:lpstr>PowerPoint 프레젠테이션</vt:lpstr>
      <vt:lpstr>농촌간호이론 개념: 건강추구행위Health-seeking behavior</vt:lpstr>
      <vt:lpstr>농촌간호이론 개념: 선택Choices</vt:lpstr>
      <vt:lpstr>농촌간호이론 개념: 환경적 맥락Environmental context</vt:lpstr>
      <vt:lpstr>농촌간호이론 개념: 사회자본Social capital</vt:lpstr>
      <vt:lpstr>농촌간호이론 개념: 익명성 부재Lack of Anonymity</vt:lpstr>
      <vt:lpstr>익명성 부재 관련 개념: 1) 익명성Anonymity</vt:lpstr>
      <vt:lpstr>2) 프라이버시Privacy</vt:lpstr>
      <vt:lpstr>4) 친숙함Familiarity</vt:lpstr>
      <vt:lpstr>익명성 부재 모델</vt:lpstr>
      <vt:lpstr>익명성 부재와 농촌간호실무</vt:lpstr>
      <vt:lpstr>농촌간호이론의 일반화가능성Generalizability</vt:lpstr>
      <vt:lpstr>농촌간호이론: 간호실무를 위한 함의</vt:lpstr>
      <vt:lpstr>농촌간호이론의 향후 연구방향 (NAS Group)</vt:lpstr>
      <vt:lpstr>PowerPoint 프레젠테이션</vt:lpstr>
      <vt:lpstr>Rural Health Concentration (electives)                                     in UCSF School of Nursing, US</vt:lpstr>
      <vt:lpstr>PowerPoint 프레젠테이션</vt:lpstr>
      <vt:lpstr>Rural and Remote program         in UniSQ(University of Southern Queensland), 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농촌간호의 개념과 이론</dc:title>
  <dc:creator>admin</dc:creator>
  <cp:lastModifiedBy>admin</cp:lastModifiedBy>
  <cp:revision>851</cp:revision>
  <dcterms:created xsi:type="dcterms:W3CDTF">2023-03-14T01:32:20Z</dcterms:created>
  <dcterms:modified xsi:type="dcterms:W3CDTF">2023-03-22T02:14:51Z</dcterms:modified>
</cp:coreProperties>
</file>